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58"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1" r:id="rId24"/>
    <p:sldId id="260" r:id="rId25"/>
    <p:sldId id="280" r:id="rId26"/>
    <p:sldId id="282" r:id="rId27"/>
    <p:sldId id="283" r:id="rId28"/>
    <p:sldId id="284"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11.02.2016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11.02.2016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rmAutofit/>
          </a:bodyPr>
          <a:lstStyle/>
          <a:p>
            <a:r>
              <a:rPr lang="ru-RU" sz="3600" b="1" u="sng" dirty="0" smtClean="0"/>
              <a:t/>
            </a:r>
            <a:br>
              <a:rPr lang="ru-RU" sz="3600" b="1" u="sng" dirty="0" smtClean="0"/>
            </a:br>
            <a:r>
              <a:rPr lang="ru-RU" sz="3600" b="1" u="sng" dirty="0" smtClean="0"/>
              <a:t>Тема лекции</a:t>
            </a:r>
            <a:r>
              <a:rPr lang="ru-RU" sz="3600" b="1" dirty="0" smtClean="0"/>
              <a:t>:</a:t>
            </a:r>
            <a:r>
              <a:rPr lang="ru-RU" sz="3600" dirty="0" smtClean="0"/>
              <a:t> </a:t>
            </a:r>
            <a:r>
              <a:rPr lang="ru-RU" sz="3600" b="1" dirty="0" err="1" smtClean="0"/>
              <a:t>Телематические</a:t>
            </a:r>
            <a:r>
              <a:rPr lang="ru-RU" sz="3600" b="1" dirty="0" smtClean="0"/>
              <a:t> службы</a:t>
            </a:r>
            <a:endParaRPr lang="ru-RU" sz="3600" b="1" dirty="0"/>
          </a:p>
        </p:txBody>
      </p:sp>
      <p:sp>
        <p:nvSpPr>
          <p:cNvPr id="3" name="Содержимое 2"/>
          <p:cNvSpPr>
            <a:spLocks noGrp="1"/>
          </p:cNvSpPr>
          <p:nvPr>
            <p:ph idx="1"/>
          </p:nvPr>
        </p:nvSpPr>
        <p:spPr>
          <a:xfrm>
            <a:off x="457200" y="2420888"/>
            <a:ext cx="8229600" cy="3705275"/>
          </a:xfrm>
        </p:spPr>
        <p:txBody>
          <a:bodyPr/>
          <a:lstStyle/>
          <a:p>
            <a:pPr>
              <a:buNone/>
            </a:pPr>
            <a:r>
              <a:rPr lang="ru-RU" sz="4400" b="1" u="sng" dirty="0" smtClean="0"/>
              <a:t>Учебные вопросы:</a:t>
            </a:r>
          </a:p>
          <a:p>
            <a:r>
              <a:rPr lang="ru-RU" sz="4400" b="1" dirty="0" smtClean="0"/>
              <a:t>1. </a:t>
            </a:r>
            <a:r>
              <a:rPr lang="ru-RU" sz="4400" b="1" dirty="0" err="1" smtClean="0"/>
              <a:t>Телематические</a:t>
            </a:r>
            <a:r>
              <a:rPr lang="ru-RU" sz="4400" b="1" dirty="0" smtClean="0"/>
              <a:t> службы. </a:t>
            </a:r>
          </a:p>
          <a:p>
            <a:r>
              <a:rPr lang="ru-RU" sz="4400" b="1" dirty="0" smtClean="0"/>
              <a:t>2. Сети передачи данных.</a:t>
            </a:r>
          </a:p>
          <a:p>
            <a:pPr>
              <a:buNone/>
            </a:pPr>
            <a:endParaRPr lang="ru-RU"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02234"/>
          </a:xfrm>
        </p:spPr>
        <p:txBody>
          <a:bodyPr>
            <a:normAutofit/>
          </a:bodyPr>
          <a:lstStyle/>
          <a:p>
            <a:r>
              <a:rPr lang="ru-RU" sz="3200" b="1" dirty="0" smtClean="0"/>
              <a:t/>
            </a:r>
            <a:br>
              <a:rPr lang="ru-RU" sz="3200" b="1" dirty="0" smtClean="0"/>
            </a:br>
            <a:r>
              <a:rPr lang="ru-RU" sz="3200" b="1" dirty="0" smtClean="0"/>
              <a:t/>
            </a:r>
            <a:br>
              <a:rPr lang="ru-RU" sz="3200" b="1" dirty="0" smtClean="0"/>
            </a:br>
            <a:r>
              <a:rPr lang="ru-RU" sz="3200" b="1" u="sng" dirty="0" smtClean="0"/>
              <a:t>Служба телеконференций</a:t>
            </a:r>
            <a:endParaRPr lang="ru-RU" sz="3200" u="sng" dirty="0"/>
          </a:p>
        </p:txBody>
      </p:sp>
      <p:sp>
        <p:nvSpPr>
          <p:cNvPr id="3" name="Содержимое 2"/>
          <p:cNvSpPr>
            <a:spLocks noGrp="1"/>
          </p:cNvSpPr>
          <p:nvPr>
            <p:ph idx="1"/>
          </p:nvPr>
        </p:nvSpPr>
        <p:spPr>
          <a:xfrm>
            <a:off x="323528" y="2564904"/>
            <a:ext cx="8496944" cy="3561259"/>
          </a:xfrm>
        </p:spPr>
        <p:txBody>
          <a:bodyPr/>
          <a:lstStyle/>
          <a:p>
            <a:pPr algn="just">
              <a:buNone/>
            </a:pPr>
            <a:r>
              <a:rPr lang="ru-RU" b="1" dirty="0" smtClean="0"/>
              <a:t>	Служба телеконференций</a:t>
            </a:r>
            <a:r>
              <a:rPr lang="ru-RU" dirty="0" smtClean="0"/>
              <a:t> обеспечивает про- ведение телеконференций между </a:t>
            </a:r>
            <a:r>
              <a:rPr lang="ru-RU" dirty="0" err="1" smtClean="0"/>
              <a:t>территори</a:t>
            </a:r>
            <a:r>
              <a:rPr lang="ru-RU" dirty="0" smtClean="0"/>
              <a:t>- </a:t>
            </a:r>
            <a:r>
              <a:rPr lang="ru-RU" dirty="0" err="1" smtClean="0"/>
              <a:t>ально</a:t>
            </a:r>
            <a:r>
              <a:rPr lang="ru-RU" dirty="0" smtClean="0"/>
              <a:t> </a:t>
            </a:r>
            <a:r>
              <a:rPr lang="ru-RU" dirty="0" smtClean="0"/>
              <a:t>разобщёнными </a:t>
            </a:r>
            <a:r>
              <a:rPr lang="ru-RU" dirty="0" smtClean="0"/>
              <a:t>пользователями в ре- жиме реального времени. Используется как абонентская, так и клиентская форма предо- </a:t>
            </a:r>
            <a:r>
              <a:rPr lang="ru-RU" dirty="0" err="1" smtClean="0"/>
              <a:t>ставления</a:t>
            </a:r>
            <a:r>
              <a:rPr lang="ru-RU" dirty="0" smtClean="0"/>
              <a:t> услуг.</a:t>
            </a: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u="sng" dirty="0" smtClean="0"/>
              <a:t>Назначение информационных служб</a:t>
            </a:r>
            <a:endParaRPr lang="ru-RU" sz="3600" u="sng" dirty="0"/>
          </a:p>
        </p:txBody>
      </p:sp>
      <p:sp>
        <p:nvSpPr>
          <p:cNvPr id="3" name="Содержимое 2"/>
          <p:cNvSpPr>
            <a:spLocks noGrp="1"/>
          </p:cNvSpPr>
          <p:nvPr>
            <p:ph idx="1"/>
          </p:nvPr>
        </p:nvSpPr>
        <p:spPr/>
        <p:txBody>
          <a:bodyPr>
            <a:normAutofit fontScale="92500" lnSpcReduction="20000"/>
          </a:bodyPr>
          <a:lstStyle/>
          <a:p>
            <a:pPr algn="just">
              <a:buNone/>
            </a:pPr>
            <a:r>
              <a:rPr lang="ru-RU" b="1" dirty="0" smtClean="0"/>
              <a:t>	Назначение информационных служб</a:t>
            </a:r>
            <a:r>
              <a:rPr lang="ru-RU" dirty="0" smtClean="0"/>
              <a:t> – предо- </a:t>
            </a:r>
            <a:r>
              <a:rPr lang="ru-RU" dirty="0" err="1" smtClean="0"/>
              <a:t>ставление</a:t>
            </a:r>
            <a:r>
              <a:rPr lang="ru-RU" dirty="0" smtClean="0"/>
              <a:t> пользователям информации по </a:t>
            </a:r>
            <a:r>
              <a:rPr lang="ru-RU" dirty="0" err="1" smtClean="0"/>
              <a:t>зап</a:t>
            </a:r>
            <a:r>
              <a:rPr lang="ru-RU" dirty="0" smtClean="0"/>
              <a:t>- росу. Основные характеристики качества об- </a:t>
            </a:r>
            <a:r>
              <a:rPr lang="ru-RU" dirty="0" err="1" smtClean="0"/>
              <a:t>служивания</a:t>
            </a:r>
            <a:r>
              <a:rPr lang="ru-RU" dirty="0" smtClean="0"/>
              <a:t>: время доступа к службе состав -</a:t>
            </a:r>
            <a:r>
              <a:rPr lang="ru-RU" dirty="0" err="1" smtClean="0"/>
              <a:t>ляет</a:t>
            </a:r>
            <a:r>
              <a:rPr lang="ru-RU" dirty="0" smtClean="0"/>
              <a:t> не более 15 с, а время ответа – не более 1 минуты. К этим службам относятся, например, служба доменных имен (услуги регистрации, хранения и предоставления справочной ин -формации по доменным именам) и служба доступа к информационным ресурсам сети Интернет (</a:t>
            </a:r>
            <a:r>
              <a:rPr lang="en-US" dirty="0" smtClean="0"/>
              <a:t>Web</a:t>
            </a:r>
            <a:r>
              <a:rPr lang="ru-RU" dirty="0" smtClean="0"/>
              <a:t>-серверы).</a:t>
            </a:r>
          </a:p>
          <a:p>
            <a:pPr>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 </a:t>
            </a:r>
            <a:r>
              <a:rPr lang="ru-RU" sz="3600" b="1" u="sng" dirty="0" smtClean="0"/>
              <a:t>Службы голосовой связи</a:t>
            </a:r>
            <a:endParaRPr lang="ru-RU" sz="3600" u="sng" dirty="0"/>
          </a:p>
        </p:txBody>
      </p:sp>
      <p:sp>
        <p:nvSpPr>
          <p:cNvPr id="3" name="Содержимое 2"/>
          <p:cNvSpPr>
            <a:spLocks noGrp="1"/>
          </p:cNvSpPr>
          <p:nvPr>
            <p:ph idx="1"/>
          </p:nvPr>
        </p:nvSpPr>
        <p:spPr/>
        <p:txBody>
          <a:bodyPr>
            <a:normAutofit fontScale="92500"/>
          </a:bodyPr>
          <a:lstStyle/>
          <a:p>
            <a:pPr algn="just"/>
            <a:r>
              <a:rPr lang="ru-RU" b="1" dirty="0" smtClean="0"/>
              <a:t>Службы голосовой связи</a:t>
            </a:r>
            <a:r>
              <a:rPr lang="ru-RU" dirty="0" smtClean="0"/>
              <a:t> включают в себя голосовую почту и службу передачи речевой информации в режиме реального времени с использованием ресурсов сетей пакетной передачи данных (то, что обычно называют Интернет-телефонией или </a:t>
            </a:r>
            <a:r>
              <a:rPr lang="en-US" dirty="0" smtClean="0"/>
              <a:t>IP</a:t>
            </a:r>
            <a:r>
              <a:rPr lang="ru-RU" dirty="0" smtClean="0"/>
              <a:t>- телефонией).</a:t>
            </a:r>
          </a:p>
          <a:p>
            <a:pPr algn="just"/>
            <a:r>
              <a:rPr lang="ru-RU" dirty="0" smtClean="0"/>
              <a:t>Все </a:t>
            </a:r>
            <a:r>
              <a:rPr lang="ru-RU" dirty="0" err="1" smtClean="0"/>
              <a:t>телематические</a:t>
            </a:r>
            <a:r>
              <a:rPr lang="ru-RU" dirty="0" smtClean="0"/>
              <a:t> службы создаются на основе уже существующих сетей электросвязи – телефонной и передачи данных.</a:t>
            </a:r>
          </a:p>
          <a:p>
            <a:pPr>
              <a:buNone/>
            </a:pP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 Принцип факсимильной связи</a:t>
            </a:r>
            <a:endParaRPr lang="ru-RU" sz="3200" dirty="0"/>
          </a:p>
        </p:txBody>
      </p:sp>
      <p:sp>
        <p:nvSpPr>
          <p:cNvPr id="3" name="Содержимое 2"/>
          <p:cNvSpPr>
            <a:spLocks noGrp="1"/>
          </p:cNvSpPr>
          <p:nvPr>
            <p:ph idx="1"/>
          </p:nvPr>
        </p:nvSpPr>
        <p:spPr>
          <a:xfrm>
            <a:off x="323528" y="1600200"/>
            <a:ext cx="8424936" cy="4525963"/>
          </a:xfrm>
        </p:spPr>
        <p:txBody>
          <a:bodyPr/>
          <a:lstStyle/>
          <a:p>
            <a:pPr algn="just">
              <a:buNone/>
            </a:pPr>
            <a:r>
              <a:rPr lang="ru-RU" dirty="0" smtClean="0"/>
              <a:t>	</a:t>
            </a:r>
            <a:r>
              <a:rPr lang="ru-RU" b="1" dirty="0" smtClean="0"/>
              <a:t>Факсимильная</a:t>
            </a:r>
            <a:r>
              <a:rPr lang="ru-RU" i="1" dirty="0" smtClean="0"/>
              <a:t> (ф</a:t>
            </a:r>
            <a:r>
              <a:rPr lang="ru-RU" dirty="0" smtClean="0"/>
              <a:t>аксимиле — от лат. «делай подобное») </a:t>
            </a:r>
            <a:r>
              <a:rPr lang="ru-RU" b="1" dirty="0" smtClean="0"/>
              <a:t>связь</a:t>
            </a:r>
            <a:r>
              <a:rPr lang="ru-RU" dirty="0" smtClean="0"/>
              <a:t> — это вид электросвязи, при которой осуществляется передача и воспроизведение на расстоянии </a:t>
            </a:r>
            <a:r>
              <a:rPr lang="ru-RU" dirty="0" err="1" smtClean="0"/>
              <a:t>неподвиж</a:t>
            </a:r>
            <a:r>
              <a:rPr lang="ru-RU" dirty="0" smtClean="0"/>
              <a:t>- </a:t>
            </a:r>
            <a:r>
              <a:rPr lang="ru-RU" dirty="0" err="1" smtClean="0"/>
              <a:t>ных</a:t>
            </a:r>
            <a:r>
              <a:rPr lang="ru-RU" dirty="0" smtClean="0"/>
              <a:t> изображений. </a:t>
            </a:r>
            <a:r>
              <a:rPr lang="ru-RU" smtClean="0"/>
              <a:t>Сообщением</a:t>
            </a:r>
            <a:r>
              <a:rPr lang="ru-RU" dirty="0" smtClean="0"/>
              <a:t>, подлежа- </a:t>
            </a:r>
            <a:r>
              <a:rPr lang="ru-RU" dirty="0" err="1" smtClean="0"/>
              <a:t>щим</a:t>
            </a:r>
            <a:r>
              <a:rPr lang="ru-RU" dirty="0" smtClean="0"/>
              <a:t> передаче может быть текстовой, графи- </a:t>
            </a:r>
            <a:r>
              <a:rPr lang="ru-RU" dirty="0" err="1" smtClean="0"/>
              <a:t>ческий</a:t>
            </a:r>
            <a:r>
              <a:rPr lang="ru-RU" dirty="0" smtClean="0"/>
              <a:t> или фотографический материал.</a:t>
            </a:r>
          </a:p>
          <a:p>
            <a:pPr>
              <a:buNone/>
            </a:pP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u="sng" dirty="0" smtClean="0"/>
              <a:t> Виды факсимильной связи</a:t>
            </a:r>
            <a:endParaRPr lang="ru-RU" sz="3600" u="sng" dirty="0"/>
          </a:p>
        </p:txBody>
      </p:sp>
      <p:sp>
        <p:nvSpPr>
          <p:cNvPr id="3" name="Содержимое 2"/>
          <p:cNvSpPr>
            <a:spLocks noGrp="1"/>
          </p:cNvSpPr>
          <p:nvPr>
            <p:ph idx="1"/>
          </p:nvPr>
        </p:nvSpPr>
        <p:spPr>
          <a:xfrm>
            <a:off x="457200" y="1600200"/>
            <a:ext cx="8229600" cy="4853136"/>
          </a:xfrm>
        </p:spPr>
        <p:txBody>
          <a:bodyPr>
            <a:normAutofit fontScale="85000" lnSpcReduction="10000"/>
          </a:bodyPr>
          <a:lstStyle/>
          <a:p>
            <a:pPr algn="just">
              <a:buNone/>
            </a:pPr>
            <a:r>
              <a:rPr lang="ru-RU" dirty="0" smtClean="0"/>
              <a:t>	Существуют </a:t>
            </a:r>
            <a:r>
              <a:rPr lang="ru-RU" dirty="0" err="1" smtClean="0"/>
              <a:t>фотофаксимильная</a:t>
            </a:r>
            <a:r>
              <a:rPr lang="ru-RU" dirty="0" smtClean="0"/>
              <a:t>, документальная факсимильная и цветная факсимильная системы связи. При </a:t>
            </a:r>
            <a:r>
              <a:rPr lang="ru-RU" dirty="0" err="1" smtClean="0"/>
              <a:t>фотофаксимильной</a:t>
            </a:r>
            <a:r>
              <a:rPr lang="ru-RU" dirty="0" smtClean="0"/>
              <a:t> связи </a:t>
            </a:r>
            <a:r>
              <a:rPr lang="ru-RU" dirty="0" err="1" smtClean="0"/>
              <a:t>обеспечива</a:t>
            </a:r>
            <a:r>
              <a:rPr lang="ru-RU" dirty="0" smtClean="0"/>
              <a:t> -</a:t>
            </a:r>
            <a:r>
              <a:rPr lang="ru-RU" dirty="0" err="1" smtClean="0"/>
              <a:t>ется</a:t>
            </a:r>
            <a:r>
              <a:rPr lang="ru-RU" dirty="0" smtClean="0"/>
              <a:t> передача и воспроизведение изображений в </a:t>
            </a:r>
            <a:r>
              <a:rPr lang="ru-RU" dirty="0" smtClean="0"/>
              <a:t>чёрно-белом </a:t>
            </a:r>
            <a:r>
              <a:rPr lang="ru-RU" dirty="0" smtClean="0"/>
              <a:t>виде, но с максимально возможной точностью восстановления всех градаций полутонов оригинала. При документальной факсимильной </a:t>
            </a:r>
            <a:r>
              <a:rPr lang="ru-RU" dirty="0" err="1" smtClean="0"/>
              <a:t>свя-зи</a:t>
            </a:r>
            <a:r>
              <a:rPr lang="ru-RU" dirty="0" smtClean="0"/>
              <a:t> не требуется точного восстановления градаций факсимиле. Цветная факсимильная связь должна обеспечить передачу цветных изображений с </a:t>
            </a:r>
            <a:r>
              <a:rPr lang="ru-RU" dirty="0" err="1" smtClean="0"/>
              <a:t>мак-симально</a:t>
            </a:r>
            <a:r>
              <a:rPr lang="ru-RU" dirty="0" smtClean="0"/>
              <a:t> возможной точностью воспроизведения всех градаций оттенков цвета на копии.</a:t>
            </a:r>
          </a:p>
          <a:p>
            <a:pPr>
              <a:buNone/>
            </a:pP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Передача факсимильного сигнала</a:t>
            </a:r>
            <a:endParaRPr lang="ru-RU" sz="2800" dirty="0"/>
          </a:p>
        </p:txBody>
      </p:sp>
      <p:sp>
        <p:nvSpPr>
          <p:cNvPr id="3" name="Содержимое 2"/>
          <p:cNvSpPr>
            <a:spLocks noGrp="1"/>
          </p:cNvSpPr>
          <p:nvPr>
            <p:ph idx="1"/>
          </p:nvPr>
        </p:nvSpPr>
        <p:spPr>
          <a:xfrm>
            <a:off x="0" y="908720"/>
            <a:ext cx="9144000" cy="5949280"/>
          </a:xfrm>
        </p:spPr>
        <p:txBody>
          <a:bodyPr>
            <a:normAutofit fontScale="47500" lnSpcReduction="20000"/>
          </a:bodyPr>
          <a:lstStyle/>
          <a:p>
            <a:pPr algn="just"/>
            <a:r>
              <a:rPr lang="ru-RU" sz="3400" dirty="0" smtClean="0"/>
              <a:t>Факсимильное изображение, подлежащее передаче, наносится на специальный бланк определённого размера. Факсимильный бланк закрепляется на барабане анализирующего  устройства.</a:t>
            </a:r>
          </a:p>
          <a:p>
            <a:pPr algn="just"/>
            <a:r>
              <a:rPr lang="ru-RU" sz="3400" dirty="0" smtClean="0"/>
              <a:t>С помощью оптической системы на поверхность бланка фокусируется световое пятно, которое выполняет роль развертывающего элемента, выделяющего на факсимильном изображении элементарные площадки. Развертывающий элемент перемещается по поверхности изображения от одного его края до другого. Линия, которую при этом </a:t>
            </a:r>
            <a:r>
              <a:rPr lang="ru-RU" sz="3400" dirty="0" smtClean="0"/>
              <a:t>проведёт </a:t>
            </a:r>
            <a:r>
              <a:rPr lang="ru-RU" sz="3400" dirty="0" smtClean="0"/>
              <a:t>световое пятно на поверхности изображения, называется строкой развертки. Благодаря одновременному вращению барабана </a:t>
            </a:r>
            <a:r>
              <a:rPr lang="ru-RU" sz="3400" dirty="0" smtClean="0"/>
              <a:t>развёртывающий </a:t>
            </a:r>
            <a:r>
              <a:rPr lang="ru-RU" sz="3400" dirty="0" smtClean="0"/>
              <a:t>элемент осветит последовательно все элементарные площадки поверхности бланка, осуществив таким образом его </a:t>
            </a:r>
            <a:r>
              <a:rPr lang="ru-RU" sz="3400" dirty="0" smtClean="0"/>
              <a:t>развёртку</a:t>
            </a:r>
            <a:r>
              <a:rPr lang="ru-RU" sz="3400" dirty="0" smtClean="0"/>
              <a:t>. Часть светового потока, падающего на каждую элементарную площадку, отразится от поверхности бланка и </a:t>
            </a:r>
            <a:r>
              <a:rPr lang="ru-RU" sz="3400" dirty="0" smtClean="0"/>
              <a:t>попадёт </a:t>
            </a:r>
            <a:r>
              <a:rPr lang="ru-RU" sz="3400" dirty="0" smtClean="0"/>
              <a:t>на фотоэлектрический преобразователь. Если на факсимильном бланке имеется изображение, то яркости элементарных площадок будут меняться. Следовательно, будет меняться и ток фотоэлектрического преобразователя: чем больше яркость элемента изображения, тем больше от него отразится света, тем больше будет электрический ток преобразователя и, наоборот, меньшая яркость вызывает уменьшение </a:t>
            </a:r>
            <a:r>
              <a:rPr lang="ru-RU" sz="3400" dirty="0" smtClean="0"/>
              <a:t>отражённого </a:t>
            </a:r>
            <a:r>
              <a:rPr lang="ru-RU" sz="3400" dirty="0" smtClean="0"/>
              <a:t>светового потока, а следовательно, и уменьшение тока. В результате произойдет преобразование яркостей элементарных площадок оригинала изображения в факсимильный видеосигнал.</a:t>
            </a:r>
          </a:p>
          <a:p>
            <a:pPr algn="just"/>
            <a:r>
              <a:rPr lang="ru-RU" sz="3400" dirty="0" smtClean="0"/>
              <a:t>Спектр видеосигнала, т.е. совокупность его частотных гармонических составляющих, в зависимости от характера факсимильного изображения и скорости </a:t>
            </a:r>
            <a:r>
              <a:rPr lang="ru-RU" sz="3400" dirty="0" smtClean="0"/>
              <a:t>развёртки </a:t>
            </a:r>
            <a:r>
              <a:rPr lang="ru-RU" sz="3400" dirty="0" smtClean="0"/>
              <a:t>занимает полосу от нескольких герц до нескольких килогерц. Чем большее число мелких деталей имеет оригинал изображения, тем выше частота спектра видеосигнала.</a:t>
            </a:r>
          </a:p>
          <a:p>
            <a:pPr algn="just"/>
            <a:r>
              <a:rPr lang="ru-RU" sz="3400" dirty="0" smtClean="0"/>
              <a:t>Сформированный анализатором факсимильный видеосигнал </a:t>
            </a:r>
            <a:r>
              <a:rPr lang="ru-RU" sz="3400" dirty="0" smtClean="0"/>
              <a:t>подаётся </a:t>
            </a:r>
            <a:r>
              <a:rPr lang="ru-RU" sz="3400" dirty="0" smtClean="0"/>
              <a:t>на передатчик аппарата, с помощью которого преобразуется в вид, удобный для передачи по каналу связи. Для этой цели используются амплитудная или частотная модуляции, в результате которых формируется сигнал факсимильной информации.</a:t>
            </a:r>
          </a:p>
          <a:p>
            <a:pPr algn="just"/>
            <a:r>
              <a:rPr lang="ru-RU" sz="3400" dirty="0" smtClean="0"/>
              <a:t>В ряде типов факсимильной аппаратуры для формирования сигнала факсимильной информации используют амплитудно-частотную (АЧМ) или однополосную модуляции. В последнем случае передаётся одна боковая полоса (ОБП).</a:t>
            </a:r>
          </a:p>
          <a:p>
            <a:pPr>
              <a:buNone/>
            </a:pP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a:bodyPr>
          <a:lstStyle/>
          <a:p>
            <a:r>
              <a:rPr lang="ru-RU" sz="2800" b="1" dirty="0" smtClean="0"/>
              <a:t/>
            </a:r>
            <a:br>
              <a:rPr lang="ru-RU" sz="2800" b="1" dirty="0" smtClean="0"/>
            </a:br>
            <a:r>
              <a:rPr lang="ru-RU" sz="2800" b="1" u="sng" dirty="0" smtClean="0"/>
              <a:t>Приём факсимильного сигнала</a:t>
            </a:r>
            <a:endParaRPr lang="ru-RU" sz="2800" u="sng" dirty="0"/>
          </a:p>
        </p:txBody>
      </p:sp>
      <p:sp>
        <p:nvSpPr>
          <p:cNvPr id="3" name="Содержимое 2"/>
          <p:cNvSpPr>
            <a:spLocks noGrp="1"/>
          </p:cNvSpPr>
          <p:nvPr>
            <p:ph idx="1"/>
          </p:nvPr>
        </p:nvSpPr>
        <p:spPr>
          <a:xfrm>
            <a:off x="457200" y="2060848"/>
            <a:ext cx="8229600" cy="4065315"/>
          </a:xfrm>
        </p:spPr>
        <p:txBody>
          <a:bodyPr>
            <a:normAutofit fontScale="70000" lnSpcReduction="20000"/>
          </a:bodyPr>
          <a:lstStyle/>
          <a:p>
            <a:pPr algn="just"/>
            <a:r>
              <a:rPr lang="ru-RU" dirty="0" smtClean="0"/>
              <a:t>В тракте приёмника осуществляется демодуляция сигнала </a:t>
            </a:r>
            <a:r>
              <a:rPr lang="ru-RU" dirty="0" err="1" smtClean="0"/>
              <a:t>фак</a:t>
            </a:r>
            <a:r>
              <a:rPr lang="ru-RU" dirty="0" smtClean="0"/>
              <a:t>- </a:t>
            </a:r>
            <a:r>
              <a:rPr lang="ru-RU" dirty="0" err="1" smtClean="0"/>
              <a:t>симильной</a:t>
            </a:r>
            <a:r>
              <a:rPr lang="ru-RU" dirty="0" smtClean="0"/>
              <a:t> информации. Спектр сигнала факсимильной </a:t>
            </a:r>
            <a:r>
              <a:rPr lang="ru-RU" dirty="0" err="1" smtClean="0"/>
              <a:t>инфор</a:t>
            </a:r>
            <a:r>
              <a:rPr lang="ru-RU" dirty="0" smtClean="0"/>
              <a:t>- </a:t>
            </a:r>
            <a:r>
              <a:rPr lang="ru-RU" dirty="0" err="1" smtClean="0"/>
              <a:t>мации</a:t>
            </a:r>
            <a:r>
              <a:rPr lang="ru-RU" dirty="0" smtClean="0"/>
              <a:t> переносится в полосу, которую занимал факсимильный видеосигнал.</a:t>
            </a:r>
          </a:p>
          <a:p>
            <a:pPr algn="just"/>
            <a:r>
              <a:rPr lang="ru-RU" dirty="0" smtClean="0"/>
              <a:t>Далее видеосигнал с помощью, например, точечной </a:t>
            </a:r>
            <a:r>
              <a:rPr lang="ru-RU" dirty="0" err="1" smtClean="0"/>
              <a:t>газосвет</a:t>
            </a:r>
            <a:r>
              <a:rPr lang="ru-RU" dirty="0" smtClean="0"/>
              <a:t> -ной лампы 4 преобразуется в световой поток, который </a:t>
            </a:r>
            <a:r>
              <a:rPr lang="ru-RU" dirty="0" err="1" smtClean="0"/>
              <a:t>оптичес</a:t>
            </a:r>
            <a:r>
              <a:rPr lang="ru-RU" dirty="0" smtClean="0"/>
              <a:t>- кой системой 5 синтезирующего факсимильного устройства </a:t>
            </a:r>
            <a:r>
              <a:rPr lang="ru-RU" dirty="0" err="1" smtClean="0"/>
              <a:t>фо</a:t>
            </a:r>
            <a:r>
              <a:rPr lang="ru-RU" dirty="0" smtClean="0"/>
              <a:t>- </a:t>
            </a:r>
            <a:r>
              <a:rPr lang="ru-RU" dirty="0" err="1" smtClean="0"/>
              <a:t>кусируется</a:t>
            </a:r>
            <a:r>
              <a:rPr lang="ru-RU" dirty="0" smtClean="0"/>
              <a:t> на поверхность факсимильного бланка, закреплён- </a:t>
            </a:r>
            <a:r>
              <a:rPr lang="ru-RU" dirty="0" err="1" smtClean="0"/>
              <a:t>ного</a:t>
            </a:r>
            <a:r>
              <a:rPr lang="ru-RU" dirty="0" smtClean="0"/>
              <a:t> на таком же барабане 6, что и в анализаторе.</a:t>
            </a:r>
          </a:p>
          <a:p>
            <a:pPr algn="just"/>
            <a:r>
              <a:rPr lang="ru-RU" dirty="0" smtClean="0"/>
              <a:t>В результате </a:t>
            </a:r>
            <a:r>
              <a:rPr lang="ru-RU" dirty="0" smtClean="0"/>
              <a:t>развёртки </a:t>
            </a:r>
            <a:r>
              <a:rPr lang="ru-RU" dirty="0" smtClean="0"/>
              <a:t>на бланке воспроизводится — </a:t>
            </a:r>
            <a:r>
              <a:rPr lang="ru-RU" dirty="0" err="1" smtClean="0"/>
              <a:t>синтези</a:t>
            </a:r>
            <a:r>
              <a:rPr lang="ru-RU" dirty="0" smtClean="0"/>
              <a:t> -</a:t>
            </a:r>
            <a:r>
              <a:rPr lang="ru-RU" dirty="0" err="1" smtClean="0"/>
              <a:t>руется</a:t>
            </a:r>
            <a:r>
              <a:rPr lang="ru-RU" dirty="0" smtClean="0"/>
              <a:t> — факсимильная копия переданного оригинала </a:t>
            </a:r>
            <a:r>
              <a:rPr lang="ru-RU" dirty="0" err="1" smtClean="0"/>
              <a:t>изобра</a:t>
            </a:r>
            <a:r>
              <a:rPr lang="ru-RU" dirty="0" smtClean="0"/>
              <a:t>- </a:t>
            </a:r>
            <a:r>
              <a:rPr lang="ru-RU" dirty="0" err="1" smtClean="0"/>
              <a:t>жения</a:t>
            </a:r>
            <a:r>
              <a:rPr lang="ru-RU" dirty="0" smtClean="0"/>
              <a:t> (факсимиле). Воспроизведение изображения называется записью. Применяют открытые и закрытые способы записи.</a:t>
            </a:r>
          </a:p>
          <a:p>
            <a:pPr>
              <a:buNone/>
            </a:pP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Способы записи факсимильного сигнала</a:t>
            </a:r>
            <a:endParaRPr lang="ru-RU" sz="2800" dirty="0"/>
          </a:p>
        </p:txBody>
      </p:sp>
      <p:sp>
        <p:nvSpPr>
          <p:cNvPr id="3" name="Содержимое 2"/>
          <p:cNvSpPr>
            <a:spLocks noGrp="1"/>
          </p:cNvSpPr>
          <p:nvPr>
            <p:ph idx="1"/>
          </p:nvPr>
        </p:nvSpPr>
        <p:spPr>
          <a:xfrm>
            <a:off x="0" y="908720"/>
            <a:ext cx="9144000" cy="5949280"/>
          </a:xfrm>
        </p:spPr>
        <p:txBody>
          <a:bodyPr>
            <a:noAutofit/>
          </a:bodyPr>
          <a:lstStyle/>
          <a:p>
            <a:pPr algn="just"/>
            <a:r>
              <a:rPr lang="ru-RU" sz="1850" b="1" dirty="0" smtClean="0"/>
              <a:t>Применяют открытые и закрытые способы записи.</a:t>
            </a:r>
          </a:p>
          <a:p>
            <a:pPr algn="just"/>
            <a:r>
              <a:rPr lang="ru-RU" sz="1850" b="1" dirty="0" smtClean="0"/>
              <a:t>При закрытом фотографическом способе </a:t>
            </a:r>
            <a:r>
              <a:rPr lang="ru-RU" sz="1850" dirty="0" smtClean="0"/>
              <a:t>используются светочувствительные материалы, например фотобумага и фотопленка. К закрытому способу записи относится также и электрографический, при котором копия изображения сначала формируется в виде скрытого потенциального рельефа, образованного на фотополупроводниковом или изоляционном слое.</a:t>
            </a:r>
          </a:p>
          <a:p>
            <a:pPr algn="just"/>
            <a:r>
              <a:rPr lang="ru-RU" sz="1850" b="1" dirty="0" smtClean="0"/>
              <a:t>К открытым способам записи </a:t>
            </a:r>
            <a:r>
              <a:rPr lang="ru-RU" sz="1850" dirty="0" smtClean="0"/>
              <a:t>относятся электрохимический, электротермический и запись на обычную писчую бумагу с помощью чернил.</a:t>
            </a:r>
          </a:p>
          <a:p>
            <a:pPr algn="just"/>
            <a:r>
              <a:rPr lang="ru-RU" sz="1850" b="1" dirty="0" smtClean="0"/>
              <a:t>При электрохимическом способе запись </a:t>
            </a:r>
            <a:r>
              <a:rPr lang="ru-RU" sz="1850" dirty="0" smtClean="0"/>
              <a:t>осуществляется на электрохимической бумаге, к поверхности которой записывающий ток подводится специальной иглой, контактирующей с малой площадью бумаги. Электрохимическая бумага (ЭХБ) пропитана раствором, в котором под действием электрического тока происходит химическая реакция, и в результате бумага окрашивается.</a:t>
            </a:r>
          </a:p>
          <a:p>
            <a:pPr algn="just"/>
            <a:r>
              <a:rPr lang="ru-RU" sz="1850" b="1" dirty="0" smtClean="0"/>
              <a:t>При электротермическом способе </a:t>
            </a:r>
            <a:r>
              <a:rPr lang="ru-RU" sz="1850" dirty="0" smtClean="0"/>
              <a:t>применяется электротермическая бумага, состоящая из трех слоев. Под влиянием подводимого электрического тока сгорает верхний слой, в результате обнажается средний слой бумаги, пропитанный графитом. Для записи требуется напряжение в несколько сотен вольт.</a:t>
            </a:r>
          </a:p>
          <a:p>
            <a:pPr algn="just"/>
            <a:r>
              <a:rPr lang="ru-RU" sz="1850" b="1" dirty="0" smtClean="0"/>
              <a:t>В аппаратах с чернильной записью </a:t>
            </a:r>
            <a:r>
              <a:rPr lang="ru-RU" sz="1850" dirty="0" smtClean="0"/>
              <a:t>поступающие с линии сигналы воздействуют на электромагнитное устройство, которое с помощью специального пера—рекордера — воспроизводит изображение чернилами на обычной писчей бумаге.</a:t>
            </a:r>
          </a:p>
          <a:p>
            <a:pPr>
              <a:buNone/>
            </a:pPr>
            <a:endParaRPr lang="ru-RU" sz="185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 Синхронизация факсимильной аппаратуры</a:t>
            </a:r>
            <a:endParaRPr lang="ru-RU" sz="2800" dirty="0"/>
          </a:p>
        </p:txBody>
      </p:sp>
      <p:sp>
        <p:nvSpPr>
          <p:cNvPr id="3" name="Содержимое 2"/>
          <p:cNvSpPr>
            <a:spLocks noGrp="1"/>
          </p:cNvSpPr>
          <p:nvPr>
            <p:ph idx="1"/>
          </p:nvPr>
        </p:nvSpPr>
        <p:spPr>
          <a:xfrm>
            <a:off x="0" y="908720"/>
            <a:ext cx="9144000" cy="5949280"/>
          </a:xfrm>
        </p:spPr>
        <p:txBody>
          <a:bodyPr>
            <a:normAutofit fontScale="70000" lnSpcReduction="20000"/>
          </a:bodyPr>
          <a:lstStyle/>
          <a:p>
            <a:pPr algn="just"/>
            <a:r>
              <a:rPr lang="ru-RU" dirty="0" smtClean="0"/>
              <a:t>Синхронизация работы анализирующего и синтезирующего устройств. </a:t>
            </a:r>
            <a:r>
              <a:rPr lang="ru-RU" dirty="0" smtClean="0"/>
              <a:t>Приёмный </a:t>
            </a:r>
            <a:r>
              <a:rPr lang="ru-RU" dirty="0" smtClean="0"/>
              <a:t>факсимильный бланк закрепляется на таком же барабане, как и на передаче. Вращение передающего и </a:t>
            </a:r>
            <a:r>
              <a:rPr lang="ru-RU" dirty="0" smtClean="0"/>
              <a:t>приёмного </a:t>
            </a:r>
            <a:r>
              <a:rPr lang="ru-RU" dirty="0" smtClean="0"/>
              <a:t>барабанов должно быть синхронным и синфазным. Для этого используют различные способы синхронизации и </a:t>
            </a:r>
            <a:r>
              <a:rPr lang="ru-RU" dirty="0" err="1" smtClean="0"/>
              <a:t>фазирования</a:t>
            </a:r>
            <a:r>
              <a:rPr lang="ru-RU" dirty="0" smtClean="0"/>
              <a:t>.</a:t>
            </a:r>
          </a:p>
          <a:p>
            <a:pPr algn="just"/>
            <a:r>
              <a:rPr lang="ru-RU" dirty="0" smtClean="0"/>
              <a:t>Синхронизация скорости вращения барабана может быть автономной и принудительной. При автономной синхронизации барабаны вращаются при помощи электродвигателей с высокой степенью постоянства их скорости. Для этого обмотки электродвигателей питаются от источников переменного тока со стабильной частотой. В качестве источника тока применяют, например, кварцевые или камертонные генераторы, относительная нестабильность частоты которых порядка 10~</a:t>
            </a:r>
            <a:r>
              <a:rPr lang="ru-RU" baseline="30000" dirty="0" smtClean="0"/>
              <a:t>6</a:t>
            </a:r>
            <a:r>
              <a:rPr lang="ru-RU" dirty="0" smtClean="0"/>
              <a:t>.</a:t>
            </a:r>
          </a:p>
          <a:p>
            <a:pPr algn="just"/>
            <a:r>
              <a:rPr lang="ru-RU" dirty="0" smtClean="0"/>
              <a:t>Способ принудительной синхронизации заключается в том, что для поддержания скорости вращения </a:t>
            </a:r>
            <a:r>
              <a:rPr lang="ru-RU" dirty="0" smtClean="0"/>
              <a:t>приёмного </a:t>
            </a:r>
            <a:r>
              <a:rPr lang="ru-RU" dirty="0" smtClean="0"/>
              <a:t>барабана, равной скорости вращения передающего, по линии связи с передатчика поступают специальные синхронизирующие сигналы. На </a:t>
            </a:r>
            <a:r>
              <a:rPr lang="ru-RU" dirty="0" smtClean="0"/>
              <a:t>приёмной </a:t>
            </a:r>
            <a:r>
              <a:rPr lang="ru-RU" dirty="0" smtClean="0"/>
              <a:t>стороне эти сигналы управляют работой местного генератора, питающего обмотки электродвигателя барабана.</a:t>
            </a:r>
          </a:p>
          <a:p>
            <a:pPr algn="just">
              <a:buNone/>
            </a:pP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2800" b="1" dirty="0" smtClean="0"/>
              <a:t> </a:t>
            </a:r>
            <a:r>
              <a:rPr lang="ru-RU" sz="2800" b="1" dirty="0" err="1" smtClean="0"/>
              <a:t>Фазирование</a:t>
            </a:r>
            <a:r>
              <a:rPr lang="ru-RU" sz="2800" b="1" dirty="0" smtClean="0"/>
              <a:t> и развёртка в факсимильной аппаратуре.</a:t>
            </a:r>
            <a:endParaRPr lang="ru-RU" sz="2800" dirty="0"/>
          </a:p>
        </p:txBody>
      </p:sp>
      <p:sp>
        <p:nvSpPr>
          <p:cNvPr id="3" name="Содержимое 2"/>
          <p:cNvSpPr>
            <a:spLocks noGrp="1"/>
          </p:cNvSpPr>
          <p:nvPr>
            <p:ph idx="1"/>
          </p:nvPr>
        </p:nvSpPr>
        <p:spPr>
          <a:xfrm>
            <a:off x="0" y="908720"/>
            <a:ext cx="9144000" cy="5949280"/>
          </a:xfrm>
        </p:spPr>
        <p:txBody>
          <a:bodyPr>
            <a:normAutofit fontScale="55000" lnSpcReduction="20000"/>
          </a:bodyPr>
          <a:lstStyle/>
          <a:p>
            <a:pPr algn="just"/>
            <a:r>
              <a:rPr lang="ru-RU" dirty="0" smtClean="0"/>
              <a:t>Для получения копии изображения высокого качества недостаточно постоянства и равенства скоростей вращения барабанов передающего и </a:t>
            </a:r>
            <a:r>
              <a:rPr lang="ru-RU" dirty="0" smtClean="0"/>
              <a:t>приёмного </a:t>
            </a:r>
            <a:r>
              <a:rPr lang="ru-RU" dirty="0" smtClean="0"/>
              <a:t>аппаратов. Необходимо также, чтобы барабаны находились в одинаковых фазах вращения. Для этого в системе факсимильной связи используют различные способы </a:t>
            </a:r>
            <a:r>
              <a:rPr lang="ru-RU" dirty="0" err="1" smtClean="0"/>
              <a:t>фазирования</a:t>
            </a:r>
            <a:r>
              <a:rPr lang="ru-RU" dirty="0" smtClean="0"/>
              <a:t>. Перед началом передачи с передатчика посылается сигнал </a:t>
            </a:r>
            <a:r>
              <a:rPr lang="ru-RU" dirty="0" err="1" smtClean="0"/>
              <a:t>фазирования</a:t>
            </a:r>
            <a:r>
              <a:rPr lang="ru-RU" dirty="0" smtClean="0"/>
              <a:t>, по которому развертывающий элемент синтезирующего устройства занимает такое же положение, какое занимает в данный момент </a:t>
            </a:r>
            <a:r>
              <a:rPr lang="ru-RU" dirty="0" smtClean="0"/>
              <a:t>развёртывающий </a:t>
            </a:r>
            <a:r>
              <a:rPr lang="ru-RU" dirty="0" smtClean="0"/>
              <a:t>элемент анализатора.</a:t>
            </a:r>
          </a:p>
          <a:p>
            <a:pPr algn="just"/>
            <a:r>
              <a:rPr lang="ru-RU" dirty="0" err="1" smtClean="0"/>
              <a:t>Фазирование</a:t>
            </a:r>
            <a:r>
              <a:rPr lang="ru-RU" dirty="0" smtClean="0"/>
              <a:t> может быть автоматическим или ручным.</a:t>
            </a:r>
          </a:p>
          <a:p>
            <a:pPr algn="just"/>
            <a:r>
              <a:rPr lang="ru-RU" dirty="0" smtClean="0"/>
              <a:t>Развёртка </a:t>
            </a:r>
            <a:r>
              <a:rPr lang="ru-RU" dirty="0" smtClean="0"/>
              <a:t>изображения может быть барабанной и плоскостной .</a:t>
            </a:r>
          </a:p>
          <a:p>
            <a:pPr algn="just"/>
            <a:r>
              <a:rPr lang="ru-RU" dirty="0" smtClean="0"/>
              <a:t>При барабанной </a:t>
            </a:r>
            <a:r>
              <a:rPr lang="ru-RU" dirty="0" smtClean="0"/>
              <a:t>развёртке </a:t>
            </a:r>
            <a:r>
              <a:rPr lang="ru-RU" dirty="0" smtClean="0"/>
              <a:t>используется вращение барабана и поступательное движение анализирующего или синтезирующего устройств.</a:t>
            </a:r>
          </a:p>
          <a:p>
            <a:pPr algn="just"/>
            <a:r>
              <a:rPr lang="ru-RU" dirty="0" smtClean="0"/>
              <a:t>Для факсимильных аппаратов с барабанной </a:t>
            </a:r>
            <a:r>
              <a:rPr lang="ru-RU" dirty="0" smtClean="0"/>
              <a:t>развёрткой </a:t>
            </a:r>
            <a:r>
              <a:rPr lang="ru-RU" dirty="0" smtClean="0"/>
              <a:t>время передачи, мин, бланка с изображением определяется из выражения</a:t>
            </a:r>
          </a:p>
          <a:p>
            <a:pPr algn="just"/>
            <a:r>
              <a:rPr lang="en-US" dirty="0" smtClean="0"/>
              <a:t>T</a:t>
            </a:r>
            <a:r>
              <a:rPr lang="ru-RU" dirty="0" smtClean="0"/>
              <a:t>=</a:t>
            </a:r>
            <a:r>
              <a:rPr lang="en-US" dirty="0" smtClean="0"/>
              <a:t>l</a:t>
            </a:r>
            <a:r>
              <a:rPr lang="ru-RU" dirty="0" smtClean="0"/>
              <a:t>/</a:t>
            </a:r>
            <a:r>
              <a:rPr lang="en-US" dirty="0" err="1" smtClean="0"/>
              <a:t>dN</a:t>
            </a:r>
            <a:r>
              <a:rPr lang="ru-RU" dirty="0" smtClean="0"/>
              <a:t>,</a:t>
            </a:r>
          </a:p>
          <a:p>
            <a:pPr algn="just"/>
            <a:r>
              <a:rPr lang="ru-RU" dirty="0" smtClean="0"/>
              <a:t>где </a:t>
            </a:r>
            <a:r>
              <a:rPr lang="en-US" dirty="0" smtClean="0"/>
              <a:t>l </a:t>
            </a:r>
            <a:r>
              <a:rPr lang="ru-RU" dirty="0" smtClean="0"/>
              <a:t>— длина барабана, мм; </a:t>
            </a:r>
            <a:r>
              <a:rPr lang="en-US" dirty="0" smtClean="0"/>
              <a:t>d </a:t>
            </a:r>
            <a:r>
              <a:rPr lang="ru-RU" dirty="0" smtClean="0"/>
              <a:t>— шаг развертки, мм; N —скорость </a:t>
            </a:r>
            <a:r>
              <a:rPr lang="ru-RU" dirty="0" smtClean="0"/>
              <a:t>развёртки</a:t>
            </a:r>
            <a:r>
              <a:rPr lang="ru-RU" dirty="0" smtClean="0"/>
              <a:t>, об/мин. При плоскостной </a:t>
            </a:r>
            <a:r>
              <a:rPr lang="ru-RU" dirty="0" smtClean="0"/>
              <a:t>развёртке </a:t>
            </a:r>
            <a:r>
              <a:rPr lang="ru-RU" dirty="0" smtClean="0"/>
              <a:t>строки «просматриваются» при помощи системы из двух зеркал, одно из которых качается и перемещает по поверхности изображения луч света, падающий от осветителя. Кроме того, само изображение перемещается в направлении, перпендикулярном плоскости рисунка.</a:t>
            </a:r>
          </a:p>
          <a:p>
            <a:pPr algn="just"/>
            <a:r>
              <a:rPr lang="ru-RU" dirty="0" smtClean="0"/>
              <a:t>Направление </a:t>
            </a:r>
            <a:r>
              <a:rPr lang="ru-RU" dirty="0" smtClean="0"/>
              <a:t>развёртки </a:t>
            </a:r>
            <a:r>
              <a:rPr lang="ru-RU" dirty="0" smtClean="0"/>
              <a:t>может быть правое и левое. При правом направлении </a:t>
            </a:r>
            <a:r>
              <a:rPr lang="ru-RU" dirty="0" smtClean="0"/>
              <a:t>развёртывающий </a:t>
            </a:r>
            <a:r>
              <a:rPr lang="ru-RU" dirty="0" smtClean="0"/>
              <a:t>элемент перемещается справа налево и сверху вниз или снизу вверх. Направление </a:t>
            </a:r>
            <a:r>
              <a:rPr lang="ru-RU" dirty="0" smtClean="0"/>
              <a:t>развёртки</a:t>
            </a:r>
            <a:r>
              <a:rPr lang="ru-RU" dirty="0" smtClean="0"/>
              <a:t>, при котором </a:t>
            </a:r>
            <a:r>
              <a:rPr lang="ru-RU" dirty="0" smtClean="0"/>
              <a:t>развёртывающий </a:t>
            </a:r>
            <a:r>
              <a:rPr lang="ru-RU" dirty="0" smtClean="0"/>
              <a:t>элемент движется слева направо и сверху вниз или снизу вверх, называется левым.</a:t>
            </a:r>
          </a:p>
          <a:p>
            <a:pPr>
              <a:buNone/>
            </a:pP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idx="4294967295"/>
          </p:nvPr>
        </p:nvSpPr>
        <p:spPr>
          <a:xfrm>
            <a:off x="457200" y="274638"/>
            <a:ext cx="8229600" cy="1477962"/>
          </a:xfrm>
        </p:spPr>
        <p:txBody>
          <a:bodyPr/>
          <a:lstStyle/>
          <a:p>
            <a:pPr eaLnBrk="1" hangingPunct="1"/>
            <a:r>
              <a:rPr lang="ru-RU" sz="3200" b="1" smtClean="0"/>
              <a:t>ЛИТЕРАТУРА</a:t>
            </a:r>
            <a:endParaRPr lang="ru-RU" sz="3200" smtClean="0"/>
          </a:p>
        </p:txBody>
      </p:sp>
      <p:sp>
        <p:nvSpPr>
          <p:cNvPr id="3" name="Содержимое 2"/>
          <p:cNvSpPr>
            <a:spLocks noGrp="1"/>
          </p:cNvSpPr>
          <p:nvPr>
            <p:ph idx="4294967295"/>
          </p:nvPr>
        </p:nvSpPr>
        <p:spPr>
          <a:xfrm>
            <a:off x="152400" y="1447800"/>
            <a:ext cx="8839200" cy="5257800"/>
          </a:xfrm>
        </p:spPr>
        <p:txBody>
          <a:bodyPr>
            <a:normAutofit fontScale="92500" lnSpcReduction="20000"/>
          </a:bodyPr>
          <a:lstStyle/>
          <a:p>
            <a:pPr>
              <a:defRPr/>
            </a:pPr>
            <a:r>
              <a:rPr lang="ru-RU" dirty="0" smtClean="0"/>
              <a:t>1.</a:t>
            </a:r>
            <a:r>
              <a:rPr lang="ru-RU" b="1" dirty="0" smtClean="0"/>
              <a:t> </a:t>
            </a:r>
            <a:r>
              <a:rPr lang="ru-RU" dirty="0" smtClean="0"/>
              <a:t>Телекоммуникационные системы и сети: учеб. пособие для вузов и колледжей: в 3 т., Т.1.: Современные технологии/ Б. И. </a:t>
            </a:r>
            <a:r>
              <a:rPr lang="ru-RU" dirty="0" err="1" smtClean="0"/>
              <a:t>Крук</a:t>
            </a:r>
            <a:r>
              <a:rPr lang="ru-RU" dirty="0" smtClean="0"/>
              <a:t>, В. Н. </a:t>
            </a:r>
            <a:r>
              <a:rPr lang="ru-RU" dirty="0" err="1" smtClean="0"/>
              <a:t>Попантонопуло</a:t>
            </a:r>
            <a:r>
              <a:rPr lang="ru-RU" dirty="0" smtClean="0"/>
              <a:t>, В. П. Шувалов. - М. : Горячая линия - Телеком, 2005. - 647 с. : ил.</a:t>
            </a:r>
          </a:p>
          <a:p>
            <a:pPr>
              <a:defRPr/>
            </a:pPr>
            <a:r>
              <a:rPr lang="ru-RU" dirty="0" smtClean="0"/>
              <a:t>2. Проект концепции предоставления документальных услуг электросвязи. Министерство Российской Федерации по связи и информатизации 2002г.</a:t>
            </a:r>
          </a:p>
          <a:p>
            <a:pPr>
              <a:defRPr/>
            </a:pPr>
            <a:r>
              <a:rPr lang="ru-RU" dirty="0" smtClean="0"/>
              <a:t>3. Основы построения систем и сетей передачи информации: учеб. пособие для вузов/ В. В. </a:t>
            </a:r>
            <a:r>
              <a:rPr lang="ru-RU" dirty="0" err="1" smtClean="0"/>
              <a:t>Ломовицкий</a:t>
            </a:r>
            <a:r>
              <a:rPr lang="ru-RU" dirty="0" smtClean="0"/>
              <a:t>, А. И. Михайлов, К. В. </a:t>
            </a:r>
            <a:r>
              <a:rPr lang="ru-RU" dirty="0" err="1" smtClean="0"/>
              <a:t>Шестак</a:t>
            </a:r>
            <a:r>
              <a:rPr lang="ru-RU" dirty="0" smtClean="0"/>
              <a:t>/ - М. : Горячая линия – Телеком, 2005. - 382 с. </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706090"/>
          </a:xfrm>
        </p:spPr>
        <p:txBody>
          <a:bodyPr>
            <a:normAutofit/>
          </a:bodyPr>
          <a:lstStyle/>
          <a:p>
            <a:r>
              <a:rPr lang="ru-RU" sz="2800" b="1" dirty="0" smtClean="0"/>
              <a:t> </a:t>
            </a:r>
            <a:r>
              <a:rPr lang="ru-RU" sz="2800" b="1" u="sng" dirty="0" smtClean="0"/>
              <a:t>Позитивный и негативный режимы передачи и приёма</a:t>
            </a:r>
            <a:endParaRPr lang="ru-RU" sz="2800" u="sng" dirty="0"/>
          </a:p>
        </p:txBody>
      </p:sp>
      <p:sp>
        <p:nvSpPr>
          <p:cNvPr id="3" name="Содержимое 2"/>
          <p:cNvSpPr>
            <a:spLocks noGrp="1"/>
          </p:cNvSpPr>
          <p:nvPr>
            <p:ph idx="1"/>
          </p:nvPr>
        </p:nvSpPr>
        <p:spPr>
          <a:xfrm>
            <a:off x="0" y="1196752"/>
            <a:ext cx="9144000" cy="5661248"/>
          </a:xfrm>
        </p:spPr>
        <p:txBody>
          <a:bodyPr>
            <a:normAutofit fontScale="85000" lnSpcReduction="20000"/>
          </a:bodyPr>
          <a:lstStyle/>
          <a:p>
            <a:pPr algn="just">
              <a:buNone/>
            </a:pPr>
            <a:r>
              <a:rPr lang="ru-RU" dirty="0" smtClean="0"/>
              <a:t>	Как режим передачи, так и </a:t>
            </a:r>
            <a:r>
              <a:rPr lang="ru-RU" dirty="0" smtClean="0"/>
              <a:t>приёма </a:t>
            </a:r>
            <a:r>
              <a:rPr lang="ru-RU" dirty="0" smtClean="0"/>
              <a:t>могут быть </a:t>
            </a:r>
            <a:r>
              <a:rPr lang="ru-RU" dirty="0" err="1" smtClean="0"/>
              <a:t>позитив-ным</a:t>
            </a:r>
            <a:r>
              <a:rPr lang="ru-RU" dirty="0" smtClean="0"/>
              <a:t> или негативным. При позитивном режиме </a:t>
            </a:r>
            <a:r>
              <a:rPr lang="ru-RU" dirty="0" err="1" smtClean="0"/>
              <a:t>факси</a:t>
            </a:r>
            <a:r>
              <a:rPr lang="ru-RU" dirty="0" smtClean="0"/>
              <a:t>- мильной передачи максимальной оптической плотности оригинала соответствует максимальное значение частоты, фазы или амплитуды несущего колебания на выходе трак- та передачи. Если максимальные значения тех же </a:t>
            </a:r>
            <a:r>
              <a:rPr lang="ru-RU" dirty="0" err="1" smtClean="0"/>
              <a:t>параме</a:t>
            </a:r>
            <a:r>
              <a:rPr lang="ru-RU" dirty="0" smtClean="0"/>
              <a:t>- </a:t>
            </a:r>
            <a:r>
              <a:rPr lang="ru-RU" dirty="0" err="1" smtClean="0"/>
              <a:t>тров</a:t>
            </a:r>
            <a:r>
              <a:rPr lang="ru-RU" dirty="0" smtClean="0"/>
              <a:t> несущего колебания соответствуют минимальным значениям оптической плотности, то режим передачи на- </a:t>
            </a:r>
            <a:r>
              <a:rPr lang="ru-RU" dirty="0" err="1" smtClean="0"/>
              <a:t>зывают</a:t>
            </a:r>
            <a:r>
              <a:rPr lang="ru-RU" dirty="0" smtClean="0"/>
              <a:t> негативным. Позитивный и негативный режимы факсимильного </a:t>
            </a:r>
            <a:r>
              <a:rPr lang="ru-RU" dirty="0" smtClean="0"/>
              <a:t>приёма </a:t>
            </a:r>
            <a:r>
              <a:rPr lang="ru-RU" dirty="0" smtClean="0"/>
              <a:t>характеризуются теми же </a:t>
            </a:r>
            <a:r>
              <a:rPr lang="ru-RU" dirty="0" err="1" smtClean="0"/>
              <a:t>соотно-шениями</a:t>
            </a:r>
            <a:r>
              <a:rPr lang="ru-RU" dirty="0" smtClean="0"/>
              <a:t> значений параметров несущего колебания и оп- </a:t>
            </a:r>
            <a:r>
              <a:rPr lang="ru-RU" dirty="0" err="1" smtClean="0"/>
              <a:t>тической</a:t>
            </a:r>
            <a:r>
              <a:rPr lang="ru-RU" dirty="0" smtClean="0"/>
              <a:t> плотности, но факсимильной копии. При любом способе передачи и воспроизведения степень </a:t>
            </a:r>
            <a:r>
              <a:rPr lang="ru-RU" dirty="0" err="1" smtClean="0"/>
              <a:t>соответст</a:t>
            </a:r>
            <a:r>
              <a:rPr lang="ru-RU" dirty="0" smtClean="0"/>
              <a:t>- вия оптических плотностей оригинала и копии должна быть достаточно высокой. Она оценивается полутоновой характеристикой. </a:t>
            </a:r>
          </a:p>
          <a:p>
            <a:pPr>
              <a:buNone/>
            </a:pP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sz="3200" b="1" dirty="0" smtClean="0"/>
              <a:t>Система REX400 – её сущность и возможности</a:t>
            </a:r>
            <a:endParaRPr lang="ru-RU" sz="3200" dirty="0"/>
          </a:p>
        </p:txBody>
      </p:sp>
      <p:sp>
        <p:nvSpPr>
          <p:cNvPr id="3" name="Содержимое 2"/>
          <p:cNvSpPr>
            <a:spLocks noGrp="1"/>
          </p:cNvSpPr>
          <p:nvPr>
            <p:ph idx="1"/>
          </p:nvPr>
        </p:nvSpPr>
        <p:spPr>
          <a:xfrm>
            <a:off x="0" y="836712"/>
            <a:ext cx="9144000" cy="6021288"/>
          </a:xfrm>
        </p:spPr>
        <p:txBody>
          <a:bodyPr>
            <a:normAutofit fontScale="62500" lnSpcReduction="20000"/>
          </a:bodyPr>
          <a:lstStyle/>
          <a:p>
            <a:pPr algn="just"/>
            <a:r>
              <a:rPr lang="ru-RU" sz="3300" dirty="0" smtClean="0"/>
              <a:t>REX400 - это система обработки и передачи сообщений, разработанная на основе рекомендаций X.400 ITU-T (Международного союза электросвязи - МСЭ).</a:t>
            </a:r>
          </a:p>
          <a:p>
            <a:pPr algn="just"/>
            <a:r>
              <a:rPr lang="ru-RU" sz="3300" dirty="0" smtClean="0"/>
              <a:t>Абоненты системы REX400 могут посылать сообщения по электронной почте (ЭП), на факсимильные аппараты, на телетайпные и телексные терминалы, электронные  сообщения по обычному почтовому адресу в виде бумажного письма, телеграммы по почтовому адресу. При этом можно обмениваться сообщениями со 100 миллионами абонентов различных систем ЭП во всем мире, включая 400 тысяч абонентов в России и СНГ. Для абонентов сети REX400 в настоящее время обеспечивается обмен сообщениями по ЭП X.400 с абонентами в 122 странах.</a:t>
            </a:r>
          </a:p>
          <a:p>
            <a:pPr algn="just"/>
            <a:r>
              <a:rPr lang="ru-RU" sz="3300" dirty="0" smtClean="0"/>
              <a:t>Для работы с электронным почтамтом REX400 можно использовать различные средства связи. К станции можно подключиться по телефонной сети общего пользования, по сетям пакетной коммутации X.25 и TCP/IP, из локальной сети, с телексного и телеграфного терминала, а также с факсимильного аппарата.</a:t>
            </a:r>
          </a:p>
          <a:p>
            <a:pPr algn="just"/>
            <a:r>
              <a:rPr lang="ru-RU" sz="3300" dirty="0" smtClean="0"/>
              <a:t>При взаимодействии с системой REX400 можно работать в режиме реального времени (</a:t>
            </a:r>
            <a:r>
              <a:rPr lang="ru-RU" sz="3300" dirty="0" err="1" smtClean="0"/>
              <a:t>online</a:t>
            </a:r>
            <a:r>
              <a:rPr lang="ru-RU" sz="3300" dirty="0" smtClean="0"/>
              <a:t>) с помощью стандартных телекоммуникационных программ, таких как </a:t>
            </a:r>
            <a:r>
              <a:rPr lang="ru-RU" sz="3300" dirty="0" err="1" smtClean="0"/>
              <a:t>HyperTerminal</a:t>
            </a:r>
            <a:r>
              <a:rPr lang="ru-RU" sz="3300" dirty="0" smtClean="0"/>
              <a:t>, PROCOMM, TELIX, TELEMATE, TELNET и др. Однако удобнее работать с системой с помощью специализированной программы - </a:t>
            </a:r>
            <a:r>
              <a:rPr lang="ru-RU" sz="3300" dirty="0" smtClean="0"/>
              <a:t>удалённого </a:t>
            </a:r>
            <a:r>
              <a:rPr lang="ru-RU" sz="3300" dirty="0" smtClean="0"/>
              <a:t>АП.</a:t>
            </a:r>
          </a:p>
          <a:p>
            <a:pPr>
              <a:buNone/>
            </a:pP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normAutofit fontScale="90000"/>
          </a:bodyPr>
          <a:lstStyle/>
          <a:p>
            <a:r>
              <a:rPr lang="ru-RU" sz="2800" b="1" dirty="0" smtClean="0"/>
              <a:t/>
            </a:r>
            <a:br>
              <a:rPr lang="ru-RU" sz="2800" b="1" dirty="0" smtClean="0"/>
            </a:br>
            <a:r>
              <a:rPr lang="ru-RU" sz="2800" b="1" u="sng" dirty="0" smtClean="0"/>
              <a:t>Возможности </a:t>
            </a:r>
            <a:r>
              <a:rPr lang="ru-RU" sz="2800" b="1" u="sng" dirty="0" smtClean="0"/>
              <a:t>программы агента пользователя</a:t>
            </a:r>
            <a:r>
              <a:rPr lang="ru-RU" sz="2800" b="1" dirty="0" smtClean="0"/>
              <a:t/>
            </a:r>
            <a:br>
              <a:rPr lang="ru-RU" sz="2800" b="1" dirty="0" smtClean="0"/>
            </a:br>
            <a:endParaRPr lang="ru-RU" sz="2800" dirty="0"/>
          </a:p>
        </p:txBody>
      </p:sp>
      <p:sp>
        <p:nvSpPr>
          <p:cNvPr id="3" name="Содержимое 2"/>
          <p:cNvSpPr>
            <a:spLocks noGrp="1"/>
          </p:cNvSpPr>
          <p:nvPr>
            <p:ph idx="1"/>
          </p:nvPr>
        </p:nvSpPr>
        <p:spPr>
          <a:xfrm>
            <a:off x="0" y="764704"/>
            <a:ext cx="8964488" cy="6093296"/>
          </a:xfrm>
        </p:spPr>
        <p:txBody>
          <a:bodyPr>
            <a:normAutofit fontScale="70000" lnSpcReduction="20000"/>
          </a:bodyPr>
          <a:lstStyle/>
          <a:p>
            <a:pPr algn="just"/>
            <a:r>
              <a:rPr lang="ru-RU" sz="3400" dirty="0" smtClean="0"/>
              <a:t>АП предназначен для подготовки, отправки, получения, хранения и печати сообщений. Соединение со станцией REX400 устанавливается только на время отсылки заранее подготовленных средствами АП сообщений и </a:t>
            </a:r>
            <a:r>
              <a:rPr lang="ru-RU" sz="3400" dirty="0" smtClean="0"/>
              <a:t>приёма </a:t>
            </a:r>
            <a:r>
              <a:rPr lang="ru-RU" sz="3400" dirty="0" smtClean="0"/>
              <a:t>сообщений, поступивших в электронный почтовый ящик на станции REX400.</a:t>
            </a:r>
          </a:p>
          <a:p>
            <a:pPr algn="just"/>
            <a:r>
              <a:rPr lang="ru-RU" sz="3400" dirty="0" smtClean="0"/>
              <a:t>АП ускоряет и облегчает работу по подготовке ЭП, а также сокращает время работы с системой REX400, что при активной работе с системой существенно уменьшит расходы.</a:t>
            </a:r>
          </a:p>
          <a:p>
            <a:pPr algn="just"/>
            <a:r>
              <a:rPr lang="ru-RU" sz="3400" dirty="0" smtClean="0"/>
              <a:t>АП позволяет использовать следующие типы соединения со станцией REX400:</a:t>
            </a:r>
          </a:p>
          <a:p>
            <a:pPr algn="just"/>
            <a:r>
              <a:rPr lang="ru-RU" sz="3400" dirty="0" smtClean="0"/>
              <a:t>- по телефонной сети общего пользования или сети “Искра” с помощью модема;</a:t>
            </a:r>
          </a:p>
          <a:p>
            <a:pPr algn="just"/>
            <a:r>
              <a:rPr lang="ru-RU" sz="3400" dirty="0" smtClean="0"/>
              <a:t>- по локальной сети, используя протоколы IPX/SPX или TCP/IP;</a:t>
            </a:r>
          </a:p>
          <a:p>
            <a:pPr algn="just"/>
            <a:r>
              <a:rPr lang="ru-RU" sz="3400" dirty="0" smtClean="0"/>
              <a:t>- через терминальный концентратор (PAD) сети пакетной коммутации X.25;</a:t>
            </a:r>
          </a:p>
          <a:p>
            <a:pPr algn="just"/>
            <a:r>
              <a:rPr lang="ru-RU" sz="3400" dirty="0" smtClean="0"/>
              <a:t>- по каналам TCP/IP;</a:t>
            </a:r>
          </a:p>
          <a:p>
            <a:pPr algn="just"/>
            <a:r>
              <a:rPr lang="ru-RU" sz="3400" dirty="0" smtClean="0"/>
              <a:t>- по нуль-модемному кабелю.</a:t>
            </a:r>
          </a:p>
          <a:p>
            <a:pPr>
              <a:buNone/>
            </a:pP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sz="2800" b="1" dirty="0" smtClean="0"/>
              <a:t>Назначение АП </a:t>
            </a:r>
            <a:r>
              <a:rPr lang="en-US" sz="2800" b="1" dirty="0" smtClean="0"/>
              <a:t>REX-400</a:t>
            </a:r>
            <a:endParaRPr lang="ru-RU" sz="2800" b="1" dirty="0"/>
          </a:p>
        </p:txBody>
      </p:sp>
      <p:sp>
        <p:nvSpPr>
          <p:cNvPr id="3" name="Содержимое 2"/>
          <p:cNvSpPr>
            <a:spLocks noGrp="1"/>
          </p:cNvSpPr>
          <p:nvPr>
            <p:ph idx="1"/>
          </p:nvPr>
        </p:nvSpPr>
        <p:spPr>
          <a:xfrm>
            <a:off x="0" y="908720"/>
            <a:ext cx="9144000" cy="5949280"/>
          </a:xfrm>
        </p:spPr>
        <p:txBody>
          <a:bodyPr>
            <a:normAutofit fontScale="55000" lnSpcReduction="20000"/>
          </a:bodyPr>
          <a:lstStyle/>
          <a:p>
            <a:pPr algn="just"/>
            <a:r>
              <a:rPr lang="ru-RU" dirty="0" smtClean="0"/>
              <a:t>Программа АП REX400 предназначена для абонентов ЭП системы REX400, которые используют в качестве абонентского места IBM-совместимый персональный компьютер, работающий под управлением операционной системы </a:t>
            </a:r>
            <a:r>
              <a:rPr lang="ru-RU" dirty="0" err="1" smtClean="0"/>
              <a:t>Windows</a:t>
            </a:r>
            <a:r>
              <a:rPr lang="ru-RU" dirty="0" smtClean="0"/>
              <a:t> 95/98/2000/</a:t>
            </a:r>
            <a:r>
              <a:rPr lang="en-US" dirty="0" smtClean="0"/>
              <a:t>XP</a:t>
            </a:r>
            <a:r>
              <a:rPr lang="ru-RU" dirty="0" smtClean="0"/>
              <a:t> или </a:t>
            </a:r>
            <a:r>
              <a:rPr lang="ru-RU" dirty="0" err="1" smtClean="0"/>
              <a:t>Windows</a:t>
            </a:r>
            <a:r>
              <a:rPr lang="ru-RU" dirty="0" smtClean="0"/>
              <a:t> NT 4.0.</a:t>
            </a:r>
          </a:p>
          <a:p>
            <a:pPr algn="just"/>
            <a:r>
              <a:rPr lang="ru-RU" dirty="0" smtClean="0"/>
              <a:t>	</a:t>
            </a:r>
            <a:r>
              <a:rPr lang="ru-RU" b="1" u="sng" dirty="0" smtClean="0"/>
              <a:t>С помощью АП можно:</a:t>
            </a:r>
          </a:p>
          <a:p>
            <a:pPr algn="just"/>
            <a:r>
              <a:rPr lang="ru-RU" dirty="0" smtClean="0"/>
              <a:t>- формировать сообщения и хранить незавершенные сообщения в рабочей папке (черновике);</a:t>
            </a:r>
          </a:p>
          <a:p>
            <a:pPr algn="just"/>
            <a:r>
              <a:rPr lang="ru-RU" dirty="0" smtClean="0"/>
              <a:t>- отправлять сообщения ЭП, на факсимильные аппараты, на телексные и телеграфные терминалы сети AT/</a:t>
            </a:r>
            <a:r>
              <a:rPr lang="ru-RU" dirty="0" err="1" smtClean="0"/>
              <a:t>Telex</a:t>
            </a:r>
            <a:r>
              <a:rPr lang="ru-RU" dirty="0" smtClean="0"/>
              <a:t>, в телеграфную сеть общего пользования (ТГОП), почтовые сообщения по обычному почтовому адресу;</a:t>
            </a:r>
          </a:p>
          <a:p>
            <a:pPr algn="just"/>
            <a:r>
              <a:rPr lang="ru-RU" dirty="0" smtClean="0"/>
              <a:t>- включать в состав сообщения один или несколько файлов любого типа;</a:t>
            </a:r>
          </a:p>
          <a:p>
            <a:pPr algn="just"/>
            <a:r>
              <a:rPr lang="ru-RU" dirty="0" smtClean="0"/>
              <a:t>- создавать папки различного назначения;</a:t>
            </a:r>
          </a:p>
          <a:p>
            <a:pPr algn="just"/>
            <a:r>
              <a:rPr lang="ru-RU" dirty="0" smtClean="0"/>
              <a:t>- редактировать сообщения;</a:t>
            </a:r>
          </a:p>
          <a:p>
            <a:pPr algn="just"/>
            <a:r>
              <a:rPr lang="ru-RU" dirty="0" smtClean="0"/>
              <a:t>- хранить отправленные и принятые сообщения в папках;</a:t>
            </a:r>
          </a:p>
          <a:p>
            <a:pPr algn="just"/>
            <a:r>
              <a:rPr lang="ru-RU" dirty="0" smtClean="0"/>
              <a:t>- запрашивать дополнительные услуги ЭП X.400, такие как уведомления о доставке и получении, требование ответа и возврат содержимого при недоставке, срочность;</a:t>
            </a:r>
          </a:p>
          <a:p>
            <a:pPr algn="just"/>
            <a:r>
              <a:rPr lang="ru-RU" dirty="0" smtClean="0"/>
              <a:t>- принимать сообщения из электронного почтового ящика почтамта REX400 на свой компьютер;</a:t>
            </a:r>
          </a:p>
          <a:p>
            <a:pPr algn="just"/>
            <a:r>
              <a:rPr lang="ru-RU" dirty="0" smtClean="0"/>
              <a:t>- формировать ответ на пришедшее сообщение;</a:t>
            </a:r>
          </a:p>
          <a:p>
            <a:pPr algn="just"/>
            <a:r>
              <a:rPr lang="ru-RU" dirty="0" smtClean="0"/>
              <a:t>- </a:t>
            </a:r>
            <a:r>
              <a:rPr lang="ru-RU" dirty="0" err="1" smtClean="0"/>
              <a:t>перенаправлять</a:t>
            </a:r>
            <a:r>
              <a:rPr lang="ru-RU" dirty="0" smtClean="0"/>
              <a:t> сообщения другим абонентам;</a:t>
            </a:r>
          </a:p>
          <a:p>
            <a:pPr algn="just"/>
            <a:r>
              <a:rPr lang="ru-RU" dirty="0" smtClean="0"/>
              <a:t>- использовать электронную записную книжку для </a:t>
            </a:r>
            <a:r>
              <a:rPr lang="ru-RU" dirty="0" smtClean="0"/>
              <a:t>сокращённого </a:t>
            </a:r>
            <a:r>
              <a:rPr lang="ru-RU" dirty="0" smtClean="0"/>
              <a:t>ввода адресов получателей,</a:t>
            </a:r>
          </a:p>
          <a:p>
            <a:pPr algn="just"/>
            <a:r>
              <a:rPr lang="ru-RU" dirty="0" smtClean="0"/>
              <a:t>- печатать сообщения.</a:t>
            </a:r>
          </a:p>
          <a:p>
            <a:pPr>
              <a:buNone/>
            </a:pPr>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930226"/>
          </a:xfrm>
        </p:spPr>
        <p:txBody>
          <a:bodyPr>
            <a:normAutofit/>
          </a:bodyPr>
          <a:lstStyle/>
          <a:p>
            <a:r>
              <a:rPr lang="ru-RU" sz="3200" b="1" u="sng" dirty="0" smtClean="0"/>
              <a:t/>
            </a:r>
            <a:br>
              <a:rPr lang="ru-RU" sz="3200" b="1" u="sng" dirty="0" smtClean="0"/>
            </a:br>
            <a:r>
              <a:rPr lang="ru-RU" sz="3200" b="1" u="sng" dirty="0" smtClean="0"/>
              <a:t>2-й вопрос: </a:t>
            </a:r>
            <a:r>
              <a:rPr lang="ru-RU" sz="3200" b="1" dirty="0" smtClean="0"/>
              <a:t>Сети передачи данных</a:t>
            </a:r>
            <a:endParaRPr lang="ru-RU" sz="3200" dirty="0"/>
          </a:p>
        </p:txBody>
      </p:sp>
      <p:sp>
        <p:nvSpPr>
          <p:cNvPr id="3" name="Содержимое 2"/>
          <p:cNvSpPr>
            <a:spLocks noGrp="1"/>
          </p:cNvSpPr>
          <p:nvPr>
            <p:ph idx="1"/>
          </p:nvPr>
        </p:nvSpPr>
        <p:spPr>
          <a:xfrm>
            <a:off x="0" y="2132856"/>
            <a:ext cx="9144000" cy="3993307"/>
          </a:xfrm>
        </p:spPr>
        <p:txBody>
          <a:bodyPr/>
          <a:lstStyle/>
          <a:p>
            <a:pPr marL="514350" indent="-514350">
              <a:buAutoNum type="arabicPeriod"/>
            </a:pPr>
            <a:r>
              <a:rPr lang="ru-RU" dirty="0" smtClean="0"/>
              <a:t>Определение сети передачи данных.</a:t>
            </a:r>
          </a:p>
          <a:p>
            <a:pPr marL="514350" indent="-514350">
              <a:buAutoNum type="arabicPeriod"/>
            </a:pPr>
            <a:r>
              <a:rPr lang="ru-RU" dirty="0" smtClean="0"/>
              <a:t> Аппаратура окончания канала данных.</a:t>
            </a:r>
          </a:p>
          <a:p>
            <a:pPr marL="514350" indent="-514350">
              <a:buAutoNum type="arabicPeriod"/>
            </a:pPr>
            <a:r>
              <a:rPr lang="ru-RU" dirty="0" smtClean="0"/>
              <a:t> Специализированные и </a:t>
            </a:r>
            <a:r>
              <a:rPr lang="ru-RU" dirty="0" err="1" smtClean="0"/>
              <a:t>неспециализирован</a:t>
            </a:r>
            <a:r>
              <a:rPr lang="ru-RU" dirty="0" smtClean="0"/>
              <a:t>- </a:t>
            </a:r>
            <a:r>
              <a:rPr lang="ru-RU" dirty="0" err="1" smtClean="0"/>
              <a:t>ные</a:t>
            </a:r>
            <a:r>
              <a:rPr lang="ru-RU" dirty="0" smtClean="0"/>
              <a:t> сети ПД.</a:t>
            </a:r>
          </a:p>
          <a:p>
            <a:pPr marL="514350" indent="-514350">
              <a:buAutoNum type="arabicPeriod"/>
            </a:pPr>
            <a:r>
              <a:rPr lang="ru-RU" dirty="0" smtClean="0"/>
              <a:t>Доступ оконечного оборудования данных к службе ПД. </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Определение сети передачи данных</a:t>
            </a:r>
            <a:endParaRPr lang="ru-RU" sz="3200" b="1" dirty="0"/>
          </a:p>
        </p:txBody>
      </p:sp>
      <p:sp>
        <p:nvSpPr>
          <p:cNvPr id="3" name="Содержимое 2"/>
          <p:cNvSpPr>
            <a:spLocks noGrp="1"/>
          </p:cNvSpPr>
          <p:nvPr>
            <p:ph idx="1"/>
          </p:nvPr>
        </p:nvSpPr>
        <p:spPr/>
        <p:txBody>
          <a:bodyPr>
            <a:normAutofit fontScale="92500" lnSpcReduction="20000"/>
          </a:bodyPr>
          <a:lstStyle/>
          <a:p>
            <a:pPr algn="just">
              <a:buNone/>
            </a:pPr>
            <a:r>
              <a:rPr lang="ru-RU" dirty="0" smtClean="0"/>
              <a:t>	Сеть передачи данных – это совокупность узлов и каналов электросвязи, специально созданная для организации ПД между источником и получателем данных. Такая сеть называется специализированной. Оконечное оборудование передачи данных, которое устанавливается в абонентском пункте, состоит из оконечного оборудования данных (ООД) и аппаратуры окончания канала данных (АКД). Оконечное оборудование передачи данных часто называют терминалом.</a:t>
            </a:r>
          </a:p>
          <a:p>
            <a:pPr>
              <a:buNone/>
            </a:pPr>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a:bodyPr>
          <a:lstStyle/>
          <a:p>
            <a:r>
              <a:rPr lang="ru-RU" sz="3200" b="1" dirty="0" smtClean="0"/>
              <a:t> </a:t>
            </a:r>
            <a:br>
              <a:rPr lang="ru-RU" sz="3200" b="1" dirty="0" smtClean="0"/>
            </a:br>
            <a:r>
              <a:rPr lang="ru-RU" sz="3200" b="1" dirty="0" smtClean="0"/>
              <a:t>Аппаратура окончания канала данных</a:t>
            </a:r>
            <a:endParaRPr lang="ru-RU" sz="3200" b="1" dirty="0"/>
          </a:p>
        </p:txBody>
      </p:sp>
      <p:sp>
        <p:nvSpPr>
          <p:cNvPr id="3" name="Содержимое 2"/>
          <p:cNvSpPr>
            <a:spLocks noGrp="1"/>
          </p:cNvSpPr>
          <p:nvPr>
            <p:ph idx="1"/>
          </p:nvPr>
        </p:nvSpPr>
        <p:spPr>
          <a:xfrm>
            <a:off x="457200" y="2060848"/>
            <a:ext cx="8229600" cy="4065315"/>
          </a:xfrm>
        </p:spPr>
        <p:txBody>
          <a:bodyPr/>
          <a:lstStyle/>
          <a:p>
            <a:pPr algn="just">
              <a:buNone/>
            </a:pPr>
            <a:r>
              <a:rPr lang="ru-RU" dirty="0" smtClean="0"/>
              <a:t>	Аппаратура окончания канала данных (АКД) – это аппаратно-программные средства, которые входят в состав сети ПД или дополняют неспециализированную сеть электросвязи и обеспечивают согласование сигналов ООД с характеристиками каналов используемой сети.</a:t>
            </a:r>
          </a:p>
          <a:p>
            <a:pPr>
              <a:buNone/>
            </a:pPr>
            <a:endParaRPr lang="ru-R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994122"/>
          </a:xfrm>
        </p:spPr>
        <p:txBody>
          <a:bodyPr>
            <a:normAutofit/>
          </a:bodyPr>
          <a:lstStyle/>
          <a:p>
            <a:r>
              <a:rPr lang="ru-RU" sz="2800" b="1" u="sng" dirty="0" smtClean="0"/>
              <a:t>Специализированные и </a:t>
            </a:r>
            <a:r>
              <a:rPr lang="ru-RU" sz="2800" b="1" u="sng" dirty="0" smtClean="0"/>
              <a:t>неспециализированные </a:t>
            </a:r>
            <a:r>
              <a:rPr lang="ru-RU" sz="2800" b="1" u="sng" dirty="0" smtClean="0"/>
              <a:t>сети ПД</a:t>
            </a:r>
            <a:endParaRPr lang="ru-RU" sz="2800" b="1" u="sng" dirty="0"/>
          </a:p>
        </p:txBody>
      </p:sp>
      <p:sp>
        <p:nvSpPr>
          <p:cNvPr id="3" name="Содержимое 2"/>
          <p:cNvSpPr>
            <a:spLocks noGrp="1"/>
          </p:cNvSpPr>
          <p:nvPr>
            <p:ph idx="1"/>
          </p:nvPr>
        </p:nvSpPr>
        <p:spPr>
          <a:xfrm>
            <a:off x="0" y="1412776"/>
            <a:ext cx="9144000" cy="5445224"/>
          </a:xfrm>
        </p:spPr>
        <p:txBody>
          <a:bodyPr>
            <a:normAutofit fontScale="92500" lnSpcReduction="10000"/>
          </a:bodyPr>
          <a:lstStyle/>
          <a:p>
            <a:r>
              <a:rPr lang="ru-RU" b="1" dirty="0" smtClean="0"/>
              <a:t>В качестве специализированных сетей ПД могут использоваться сети:</a:t>
            </a:r>
          </a:p>
          <a:p>
            <a:r>
              <a:rPr lang="ru-RU" dirty="0" smtClean="0"/>
              <a:t>- с коммутацией пакетов по протоколу Х.25;</a:t>
            </a:r>
          </a:p>
          <a:p>
            <a:r>
              <a:rPr lang="ru-RU" dirty="0" smtClean="0"/>
              <a:t>- с коммутацией пакетов по протоколу </a:t>
            </a:r>
            <a:r>
              <a:rPr lang="en-US" dirty="0" smtClean="0"/>
              <a:t>IP</a:t>
            </a:r>
            <a:r>
              <a:rPr lang="ru-RU" dirty="0" smtClean="0"/>
              <a:t>;</a:t>
            </a:r>
          </a:p>
          <a:p>
            <a:r>
              <a:rPr lang="ru-RU" dirty="0" smtClean="0"/>
              <a:t>- с ретрансляцией кадров </a:t>
            </a:r>
            <a:r>
              <a:rPr lang="en-US" dirty="0" smtClean="0"/>
              <a:t>Frame Relay</a:t>
            </a:r>
            <a:r>
              <a:rPr lang="ru-RU" dirty="0" smtClean="0"/>
              <a:t>;</a:t>
            </a:r>
          </a:p>
          <a:p>
            <a:r>
              <a:rPr lang="ru-RU" dirty="0" smtClean="0"/>
              <a:t>- сети с использованием технологии АТМ (асинхронный режим переноса).</a:t>
            </a:r>
          </a:p>
          <a:p>
            <a:r>
              <a:rPr lang="ru-RU" b="1" dirty="0" smtClean="0"/>
              <a:t>К неспециализированным сетям ПД общего пользования относятся сети:</a:t>
            </a:r>
          </a:p>
          <a:p>
            <a:r>
              <a:rPr lang="ru-RU" dirty="0" smtClean="0"/>
              <a:t>- телефонная сеть общего пользования;</a:t>
            </a:r>
          </a:p>
          <a:p>
            <a:r>
              <a:rPr lang="ru-RU" dirty="0" smtClean="0"/>
              <a:t>- цифровая сеть с интеграцией служб ЦСИС (</a:t>
            </a:r>
            <a:r>
              <a:rPr lang="en-US" dirty="0" smtClean="0"/>
              <a:t>ISDN</a:t>
            </a:r>
            <a:r>
              <a:rPr lang="ru-RU" dirty="0" smtClean="0"/>
              <a:t>).</a:t>
            </a:r>
          </a:p>
          <a:p>
            <a:pPr>
              <a:buNone/>
            </a:pPr>
            <a:endParaRPr lang="ru-R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9144000" cy="2074242"/>
          </a:xfrm>
        </p:spPr>
        <p:txBody>
          <a:bodyPr>
            <a:normAutofit/>
          </a:bodyPr>
          <a:lstStyle/>
          <a:p>
            <a:r>
              <a:rPr lang="ru-RU" sz="2800" b="1" dirty="0" smtClean="0"/>
              <a:t/>
            </a:r>
            <a:br>
              <a:rPr lang="ru-RU" sz="2800" b="1" dirty="0" smtClean="0"/>
            </a:br>
            <a:r>
              <a:rPr lang="ru-RU" sz="2800" b="1" dirty="0" smtClean="0"/>
              <a:t/>
            </a:r>
            <a:br>
              <a:rPr lang="ru-RU" sz="2800" b="1" dirty="0" smtClean="0"/>
            </a:br>
            <a:r>
              <a:rPr lang="ru-RU" sz="2800" b="1" u="sng" dirty="0" smtClean="0"/>
              <a:t>Доступ оконечного оборудования данных к службе ПД</a:t>
            </a:r>
            <a:endParaRPr lang="ru-RU" sz="2800" b="1" u="sng" dirty="0"/>
          </a:p>
        </p:txBody>
      </p:sp>
      <p:sp>
        <p:nvSpPr>
          <p:cNvPr id="3" name="Содержимое 2"/>
          <p:cNvSpPr>
            <a:spLocks noGrp="1"/>
          </p:cNvSpPr>
          <p:nvPr>
            <p:ph idx="1"/>
          </p:nvPr>
        </p:nvSpPr>
        <p:spPr>
          <a:xfrm>
            <a:off x="457200" y="2492896"/>
            <a:ext cx="8229600" cy="3633267"/>
          </a:xfrm>
        </p:spPr>
        <p:txBody>
          <a:bodyPr/>
          <a:lstStyle/>
          <a:p>
            <a:pPr algn="just">
              <a:buNone/>
            </a:pPr>
            <a:r>
              <a:rPr lang="ru-RU" dirty="0" smtClean="0"/>
              <a:t>	Доступ ООД к службе передачи данных может осуществляться по арендованному каналу или физической линии (прямой доступ) либо через промежуточную коммутируемую сеть (</a:t>
            </a:r>
            <a:r>
              <a:rPr lang="ru-RU" dirty="0" err="1" smtClean="0"/>
              <a:t>сеть</a:t>
            </a:r>
            <a:r>
              <a:rPr lang="ru-RU" dirty="0" smtClean="0"/>
              <a:t> доступа), в которой организуется постоянное или коммутируемое соединение.</a:t>
            </a:r>
          </a:p>
          <a:p>
            <a:pPr>
              <a:buNone/>
            </a:pP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a:bodyPr>
          <a:lstStyle/>
          <a:p>
            <a:r>
              <a:rPr lang="ru-RU" sz="2800" b="1" dirty="0" smtClean="0"/>
              <a:t>1-й вопрос: </a:t>
            </a:r>
            <a:r>
              <a:rPr lang="ru-RU" sz="2800" b="1" dirty="0" err="1" smtClean="0"/>
              <a:t>Телематические</a:t>
            </a:r>
            <a:r>
              <a:rPr lang="ru-RU" sz="2800" b="1" dirty="0" smtClean="0"/>
              <a:t> службы</a:t>
            </a:r>
            <a:endParaRPr lang="ru-RU" sz="2800" b="1" dirty="0"/>
          </a:p>
        </p:txBody>
      </p:sp>
      <p:sp>
        <p:nvSpPr>
          <p:cNvPr id="3" name="Содержимое 2"/>
          <p:cNvSpPr>
            <a:spLocks noGrp="1"/>
          </p:cNvSpPr>
          <p:nvPr>
            <p:ph idx="1"/>
          </p:nvPr>
        </p:nvSpPr>
        <p:spPr>
          <a:xfrm>
            <a:off x="457200" y="908720"/>
            <a:ext cx="8229600" cy="5949280"/>
          </a:xfrm>
        </p:spPr>
        <p:txBody>
          <a:bodyPr>
            <a:normAutofit fontScale="47500" lnSpcReduction="20000"/>
          </a:bodyPr>
          <a:lstStyle/>
          <a:p>
            <a:pPr marL="514350" indent="-514350">
              <a:buAutoNum type="arabicPeriod"/>
            </a:pPr>
            <a:r>
              <a:rPr lang="ru-RU" b="1" dirty="0" smtClean="0"/>
              <a:t>Определение ТМ служб.</a:t>
            </a:r>
          </a:p>
          <a:p>
            <a:pPr marL="514350" indent="-514350">
              <a:buAutoNum type="arabicPeriod"/>
            </a:pPr>
            <a:r>
              <a:rPr lang="ru-RU" b="1" dirty="0" smtClean="0"/>
              <a:t>Классификация ТМ служб.</a:t>
            </a:r>
          </a:p>
          <a:p>
            <a:pPr marL="514350" indent="-514350">
              <a:buAutoNum type="arabicPeriod"/>
            </a:pPr>
            <a:r>
              <a:rPr lang="ru-RU" b="1" dirty="0" smtClean="0"/>
              <a:t> Определение телефакса.</a:t>
            </a:r>
          </a:p>
          <a:p>
            <a:pPr marL="514350" indent="-514350">
              <a:buAutoNum type="arabicPeriod"/>
            </a:pPr>
            <a:r>
              <a:rPr lang="ru-RU" b="1" dirty="0" smtClean="0"/>
              <a:t>Схема классификации ТМ служб.</a:t>
            </a:r>
          </a:p>
          <a:p>
            <a:pPr marL="514350" indent="-514350">
              <a:buAutoNum type="arabicPeriod"/>
            </a:pPr>
            <a:r>
              <a:rPr lang="ru-RU" b="1" dirty="0" smtClean="0"/>
              <a:t>Что такое </a:t>
            </a:r>
            <a:r>
              <a:rPr lang="ru-RU" b="1" dirty="0" err="1" smtClean="0"/>
              <a:t>комфакс</a:t>
            </a:r>
            <a:r>
              <a:rPr lang="ru-RU" b="1" dirty="0" smtClean="0"/>
              <a:t>.</a:t>
            </a:r>
          </a:p>
          <a:p>
            <a:pPr marL="514350" indent="-514350">
              <a:buAutoNum type="arabicPeriod"/>
            </a:pPr>
            <a:r>
              <a:rPr lang="ru-RU" b="1" dirty="0" smtClean="0"/>
              <a:t> Что такое </a:t>
            </a:r>
            <a:r>
              <a:rPr lang="ru-RU" b="1" dirty="0" err="1" smtClean="0"/>
              <a:t>бюрофакс</a:t>
            </a:r>
            <a:r>
              <a:rPr lang="ru-RU" b="1" dirty="0" smtClean="0"/>
              <a:t>.</a:t>
            </a:r>
          </a:p>
          <a:p>
            <a:pPr marL="514350" indent="-514350">
              <a:buAutoNum type="arabicPeriod"/>
            </a:pPr>
            <a:r>
              <a:rPr lang="ru-RU" b="1" dirty="0" smtClean="0"/>
              <a:t>Услуги электронной почты.</a:t>
            </a:r>
          </a:p>
          <a:p>
            <a:pPr marL="514350" indent="-514350">
              <a:buAutoNum type="arabicPeriod"/>
            </a:pPr>
            <a:r>
              <a:rPr lang="ru-RU" b="1" dirty="0" smtClean="0"/>
              <a:t>Служба телеконференций.</a:t>
            </a:r>
          </a:p>
          <a:p>
            <a:pPr marL="514350" indent="-514350">
              <a:buAutoNum type="arabicPeriod"/>
            </a:pPr>
            <a:r>
              <a:rPr lang="ru-RU" b="1" dirty="0" smtClean="0"/>
              <a:t>Назначение информационных </a:t>
            </a:r>
            <a:r>
              <a:rPr lang="ru-RU" b="1" dirty="0" err="1" smtClean="0"/>
              <a:t>счлужб</a:t>
            </a:r>
            <a:r>
              <a:rPr lang="ru-RU" b="1" dirty="0" smtClean="0"/>
              <a:t>.</a:t>
            </a:r>
          </a:p>
          <a:p>
            <a:pPr marL="514350" indent="-514350">
              <a:buAutoNum type="arabicPeriod"/>
            </a:pPr>
            <a:r>
              <a:rPr lang="ru-RU" b="1" dirty="0" smtClean="0"/>
              <a:t> Службы голосовой связи.</a:t>
            </a:r>
          </a:p>
          <a:p>
            <a:pPr marL="514350" indent="-514350">
              <a:buAutoNum type="arabicPeriod"/>
            </a:pPr>
            <a:r>
              <a:rPr lang="ru-RU" b="1" dirty="0" smtClean="0"/>
              <a:t> Принцип факсимильной связи.</a:t>
            </a:r>
          </a:p>
          <a:p>
            <a:pPr marL="514350" indent="-514350">
              <a:buAutoNum type="arabicPeriod"/>
            </a:pPr>
            <a:r>
              <a:rPr lang="ru-RU" b="1" dirty="0" smtClean="0"/>
              <a:t> Схема устройства факсимильной связи.</a:t>
            </a:r>
          </a:p>
          <a:p>
            <a:pPr marL="514350" indent="-514350">
              <a:buAutoNum type="arabicPeriod"/>
            </a:pPr>
            <a:r>
              <a:rPr lang="ru-RU" b="1" dirty="0" smtClean="0"/>
              <a:t> Виды факсимильной связи.</a:t>
            </a:r>
          </a:p>
          <a:p>
            <a:pPr marL="514350" indent="-514350">
              <a:buAutoNum type="arabicPeriod"/>
            </a:pPr>
            <a:r>
              <a:rPr lang="ru-RU" b="1" dirty="0" smtClean="0"/>
              <a:t> Передача факсимильного сигнала.</a:t>
            </a:r>
          </a:p>
          <a:p>
            <a:pPr marL="514350" indent="-514350">
              <a:buAutoNum type="arabicPeriod"/>
            </a:pPr>
            <a:r>
              <a:rPr lang="ru-RU" b="1" dirty="0" smtClean="0"/>
              <a:t> Приём факсимильного сигнала.</a:t>
            </a:r>
          </a:p>
          <a:p>
            <a:pPr marL="514350" indent="-514350">
              <a:buAutoNum type="arabicPeriod"/>
            </a:pPr>
            <a:r>
              <a:rPr lang="ru-RU" b="1" dirty="0" smtClean="0"/>
              <a:t> Способы записи факсимильного сигнала.</a:t>
            </a:r>
          </a:p>
          <a:p>
            <a:pPr marL="514350" indent="-514350">
              <a:buAutoNum type="arabicPeriod"/>
            </a:pPr>
            <a:r>
              <a:rPr lang="ru-RU" b="1" dirty="0" smtClean="0"/>
              <a:t> Синхронизация факсимильной аппаратуры.</a:t>
            </a:r>
          </a:p>
          <a:p>
            <a:pPr marL="514350" indent="-514350">
              <a:buAutoNum type="arabicPeriod"/>
            </a:pPr>
            <a:r>
              <a:rPr lang="ru-RU" b="1" dirty="0" smtClean="0"/>
              <a:t> </a:t>
            </a:r>
            <a:r>
              <a:rPr lang="ru-RU" b="1" dirty="0" err="1" smtClean="0"/>
              <a:t>Фазирование</a:t>
            </a:r>
            <a:r>
              <a:rPr lang="ru-RU" b="1" dirty="0" smtClean="0"/>
              <a:t> и развёртка в факсимильной аппаратуре.</a:t>
            </a:r>
          </a:p>
          <a:p>
            <a:pPr marL="514350" indent="-514350">
              <a:buAutoNum type="arabicPeriod"/>
            </a:pPr>
            <a:r>
              <a:rPr lang="ru-RU" b="1" dirty="0" smtClean="0"/>
              <a:t>Рисунки видов развёртки в факсимильной аппаратуре.</a:t>
            </a:r>
          </a:p>
          <a:p>
            <a:pPr marL="514350" indent="-514350">
              <a:buAutoNum type="arabicPeriod"/>
            </a:pPr>
            <a:r>
              <a:rPr lang="ru-RU" b="1" dirty="0" smtClean="0"/>
              <a:t> Позитивный и негативный режимы передачи и приёма.</a:t>
            </a:r>
          </a:p>
          <a:p>
            <a:pPr marL="514350" indent="-514350">
              <a:buFont typeface="Arial" pitchFamily="34" charset="0"/>
              <a:buAutoNum type="arabicPeriod"/>
            </a:pPr>
            <a:r>
              <a:rPr lang="ru-RU" b="1" dirty="0" smtClean="0"/>
              <a:t>Система REX400 – её сущность и возможности.</a:t>
            </a:r>
          </a:p>
          <a:p>
            <a:pPr marL="514350" indent="-514350">
              <a:buAutoNum type="arabicPeriod"/>
            </a:pPr>
            <a:r>
              <a:rPr lang="ru-RU" b="1" dirty="0" smtClean="0"/>
              <a:t>Возможности программы агента пользователя.</a:t>
            </a:r>
          </a:p>
          <a:p>
            <a:pPr marL="514350" indent="-514350">
              <a:buAutoNum type="arabicPeriod"/>
            </a:pPr>
            <a:r>
              <a:rPr lang="ru-RU" b="1" dirty="0" smtClean="0"/>
              <a:t>Сервис системы REX400  - схема.</a:t>
            </a:r>
          </a:p>
          <a:p>
            <a:pPr marL="514350" indent="-514350">
              <a:buAutoNum type="arabicPeriod"/>
            </a:pPr>
            <a:endParaRPr lang="ru-RU"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Определение ТМ служб</a:t>
            </a:r>
            <a:endParaRPr lang="ru-RU" sz="3200" dirty="0"/>
          </a:p>
        </p:txBody>
      </p:sp>
      <p:sp>
        <p:nvSpPr>
          <p:cNvPr id="3" name="Содержимое 2"/>
          <p:cNvSpPr>
            <a:spLocks noGrp="1"/>
          </p:cNvSpPr>
          <p:nvPr>
            <p:ph idx="1"/>
          </p:nvPr>
        </p:nvSpPr>
        <p:spPr/>
        <p:txBody>
          <a:bodyPr>
            <a:normAutofit/>
          </a:bodyPr>
          <a:lstStyle/>
          <a:p>
            <a:pPr algn="just">
              <a:buNone/>
            </a:pPr>
            <a:r>
              <a:rPr lang="ru-RU" b="1" i="1" dirty="0" smtClean="0"/>
              <a:t>	ТМ службы – это службы электросвязи за исключением телефонной, </a:t>
            </a:r>
            <a:r>
              <a:rPr lang="ru-RU" b="1" i="1" dirty="0" err="1" smtClean="0"/>
              <a:t>телеграф-ной</a:t>
            </a:r>
            <a:r>
              <a:rPr lang="ru-RU" b="1" i="1" dirty="0" smtClean="0"/>
              <a:t> и служб передачи данных, </a:t>
            </a:r>
            <a:r>
              <a:rPr lang="ru-RU" b="1" i="1" dirty="0" err="1" smtClean="0"/>
              <a:t>предназна</a:t>
            </a:r>
            <a:r>
              <a:rPr lang="ru-RU" b="1" i="1" dirty="0" smtClean="0"/>
              <a:t>- </a:t>
            </a:r>
            <a:r>
              <a:rPr lang="ru-RU" b="1" i="1" dirty="0" err="1" smtClean="0"/>
              <a:t>ченные</a:t>
            </a:r>
            <a:r>
              <a:rPr lang="ru-RU" b="1" i="1" dirty="0" smtClean="0"/>
              <a:t> для передачи, обработки и </a:t>
            </a:r>
            <a:r>
              <a:rPr lang="ru-RU" b="1" i="1" dirty="0" err="1" smtClean="0"/>
              <a:t>приё</a:t>
            </a:r>
            <a:r>
              <a:rPr lang="ru-RU" b="1" i="1" dirty="0" smtClean="0"/>
              <a:t>- </a:t>
            </a:r>
            <a:r>
              <a:rPr lang="ru-RU" b="1" i="1" dirty="0" err="1" smtClean="0"/>
              <a:t>ма</a:t>
            </a:r>
            <a:r>
              <a:rPr lang="ru-RU" b="1" i="1" dirty="0" smtClean="0"/>
              <a:t> сообщений, в том числе </a:t>
            </a:r>
            <a:r>
              <a:rPr lang="ru-RU" b="1" i="1" dirty="0" err="1" smtClean="0"/>
              <a:t>факсимиль</a:t>
            </a:r>
            <a:r>
              <a:rPr lang="ru-RU" b="1" i="1" dirty="0" smtClean="0"/>
              <a:t>- </a:t>
            </a:r>
            <a:r>
              <a:rPr lang="ru-RU" b="1" i="1" dirty="0" err="1" smtClean="0"/>
              <a:t>ных</a:t>
            </a:r>
            <a:r>
              <a:rPr lang="ru-RU" b="1" i="1" dirty="0" smtClean="0"/>
              <a:t> сообщений, электронных и голосовых сообщений, аудио/видео информации, а также для обеспечения доступа к </a:t>
            </a:r>
            <a:r>
              <a:rPr lang="ru-RU" b="1" i="1" dirty="0" err="1" smtClean="0"/>
              <a:t>инфор</a:t>
            </a:r>
            <a:r>
              <a:rPr lang="ru-RU" b="1" i="1" dirty="0" smtClean="0"/>
              <a:t>- </a:t>
            </a:r>
            <a:r>
              <a:rPr lang="ru-RU" b="1" i="1" dirty="0" err="1" smtClean="0"/>
              <a:t>мации</a:t>
            </a:r>
            <a:r>
              <a:rPr lang="ru-RU" b="1" i="1" dirty="0" smtClean="0"/>
              <a:t>, хранящейся в электронном виде.</a:t>
            </a:r>
            <a:endParaRPr lang="ru-RU" b="1" dirty="0" smtClean="0"/>
          </a:p>
          <a:p>
            <a:pPr>
              <a:buNone/>
            </a:pP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Классификация ТМ служб</a:t>
            </a:r>
            <a:endParaRPr lang="ru-RU" sz="3200" u="sng" dirty="0"/>
          </a:p>
        </p:txBody>
      </p:sp>
      <p:sp>
        <p:nvSpPr>
          <p:cNvPr id="3" name="Содержимое 2"/>
          <p:cNvSpPr>
            <a:spLocks noGrp="1"/>
          </p:cNvSpPr>
          <p:nvPr>
            <p:ph idx="1"/>
          </p:nvPr>
        </p:nvSpPr>
        <p:spPr>
          <a:xfrm>
            <a:off x="457200" y="1844824"/>
            <a:ext cx="8229600" cy="4281339"/>
          </a:xfrm>
        </p:spPr>
        <p:txBody>
          <a:bodyPr>
            <a:normAutofit fontScale="77500" lnSpcReduction="20000"/>
          </a:bodyPr>
          <a:lstStyle/>
          <a:p>
            <a:r>
              <a:rPr lang="ru-RU" b="1" u="sng" dirty="0" smtClean="0"/>
              <a:t>ТМ службы классифицируются по трем критериям</a:t>
            </a:r>
            <a:r>
              <a:rPr lang="ru-RU" b="1" dirty="0" smtClean="0"/>
              <a:t>:</a:t>
            </a:r>
            <a:endParaRPr lang="ru-RU" dirty="0" smtClean="0"/>
          </a:p>
          <a:p>
            <a:pPr lvl="0">
              <a:buNone/>
            </a:pPr>
            <a:r>
              <a:rPr lang="ru-RU" b="1" dirty="0" smtClean="0"/>
              <a:t>1. По характеру передаваемой информации</a:t>
            </a:r>
            <a:endParaRPr lang="ru-RU" dirty="0" smtClean="0"/>
          </a:p>
          <a:p>
            <a:pPr lvl="0">
              <a:buNone/>
            </a:pPr>
            <a:r>
              <a:rPr lang="ru-RU" b="1" dirty="0" smtClean="0"/>
              <a:t>2. По способу передачи информации:</a:t>
            </a:r>
            <a:endParaRPr lang="ru-RU" dirty="0" smtClean="0"/>
          </a:p>
          <a:p>
            <a:r>
              <a:rPr lang="ru-RU" dirty="0" smtClean="0"/>
              <a:t>- Службы реального времени (</a:t>
            </a:r>
            <a:r>
              <a:rPr lang="en-US" dirty="0" smtClean="0"/>
              <a:t>on</a:t>
            </a:r>
            <a:r>
              <a:rPr lang="ru-RU" dirty="0" smtClean="0"/>
              <a:t>-</a:t>
            </a:r>
            <a:r>
              <a:rPr lang="en-US" dirty="0" smtClean="0"/>
              <a:t>line</a:t>
            </a:r>
            <a:r>
              <a:rPr lang="ru-RU" dirty="0" smtClean="0"/>
              <a:t>)</a:t>
            </a:r>
          </a:p>
          <a:p>
            <a:r>
              <a:rPr lang="ru-RU" dirty="0" smtClean="0"/>
              <a:t>- Службы с промежуточным накоплением (</a:t>
            </a:r>
            <a:r>
              <a:rPr lang="en-US" dirty="0" smtClean="0"/>
              <a:t>store and forward</a:t>
            </a:r>
            <a:r>
              <a:rPr lang="ru-RU" dirty="0" smtClean="0"/>
              <a:t>)</a:t>
            </a:r>
          </a:p>
          <a:p>
            <a:pPr lvl="0">
              <a:buNone/>
            </a:pPr>
            <a:r>
              <a:rPr lang="ru-RU" b="1" dirty="0" smtClean="0"/>
              <a:t>3. По форме предоставления услуг:</a:t>
            </a:r>
            <a:endParaRPr lang="ru-RU" dirty="0" smtClean="0"/>
          </a:p>
          <a:p>
            <a:r>
              <a:rPr lang="ru-RU" dirty="0" smtClean="0"/>
              <a:t>- Абонентские, с использованием абонентских терминалов.</a:t>
            </a:r>
          </a:p>
          <a:p>
            <a:r>
              <a:rPr lang="ru-RU" dirty="0" smtClean="0"/>
              <a:t>- Клиентские, предоставление услуг которых осуществляется в помещении оператора связи.</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Определение телефакса</a:t>
            </a:r>
            <a:endParaRPr lang="ru-RU" sz="3200" u="sng" dirty="0"/>
          </a:p>
        </p:txBody>
      </p:sp>
      <p:sp>
        <p:nvSpPr>
          <p:cNvPr id="3" name="Содержимое 2"/>
          <p:cNvSpPr>
            <a:spLocks noGrp="1"/>
          </p:cNvSpPr>
          <p:nvPr>
            <p:ph idx="1"/>
          </p:nvPr>
        </p:nvSpPr>
        <p:spPr/>
        <p:txBody>
          <a:bodyPr>
            <a:normAutofit fontScale="92500" lnSpcReduction="20000"/>
          </a:bodyPr>
          <a:lstStyle/>
          <a:p>
            <a:pPr algn="just">
              <a:buNone/>
            </a:pPr>
            <a:r>
              <a:rPr lang="ru-RU" b="1" dirty="0" smtClean="0"/>
              <a:t>	Телефакс</a:t>
            </a:r>
            <a:r>
              <a:rPr lang="ru-RU" dirty="0" smtClean="0"/>
              <a:t> – абонентская служба реального времени, предоставляет абонентам </a:t>
            </a:r>
            <a:r>
              <a:rPr lang="ru-RU" dirty="0" err="1" smtClean="0"/>
              <a:t>возмож</a:t>
            </a:r>
            <a:r>
              <a:rPr lang="ru-RU" dirty="0" smtClean="0"/>
              <a:t> -</a:t>
            </a:r>
            <a:r>
              <a:rPr lang="ru-RU" dirty="0" err="1" smtClean="0"/>
              <a:t>ность</a:t>
            </a:r>
            <a:r>
              <a:rPr lang="ru-RU" dirty="0" smtClean="0"/>
              <a:t> передачи факсимильных сообщений другим абонентам, находящимся внутри </a:t>
            </a:r>
            <a:r>
              <a:rPr lang="ru-RU" dirty="0" err="1" smtClean="0"/>
              <a:t>стра</a:t>
            </a:r>
            <a:r>
              <a:rPr lang="ru-RU" dirty="0" smtClean="0"/>
              <a:t>- </a:t>
            </a:r>
            <a:r>
              <a:rPr lang="ru-RU" dirty="0" err="1" smtClean="0"/>
              <a:t>ны</a:t>
            </a:r>
            <a:r>
              <a:rPr lang="ru-RU" dirty="0" smtClean="0"/>
              <a:t> и за рубежом. В качестве абонентских тер- </a:t>
            </a:r>
            <a:r>
              <a:rPr lang="ru-RU" dirty="0" err="1" smtClean="0"/>
              <a:t>миналов</a:t>
            </a:r>
            <a:r>
              <a:rPr lang="ru-RU" dirty="0" smtClean="0"/>
              <a:t> используются факсимильные </a:t>
            </a:r>
            <a:r>
              <a:rPr lang="ru-RU" dirty="0" err="1" smtClean="0"/>
              <a:t>аппара</a:t>
            </a:r>
            <a:r>
              <a:rPr lang="ru-RU" dirty="0" smtClean="0"/>
              <a:t>- ты или компьютеры с соответствующей платой расширения и программным обеспечением. Поэтому, возможно отображение информации либо на бумажном носителе, либо в электрон- ном виде.</a:t>
            </a:r>
          </a:p>
          <a:p>
            <a:pPr>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u="sng" dirty="0" smtClean="0"/>
              <a:t>Что такое </a:t>
            </a:r>
            <a:r>
              <a:rPr lang="ru-RU" sz="3600" b="1" u="sng" dirty="0" err="1" smtClean="0"/>
              <a:t>комфакс</a:t>
            </a:r>
            <a:endParaRPr lang="ru-RU" sz="3600" u="sng" dirty="0"/>
          </a:p>
        </p:txBody>
      </p:sp>
      <p:sp>
        <p:nvSpPr>
          <p:cNvPr id="3" name="Содержимое 2"/>
          <p:cNvSpPr>
            <a:spLocks noGrp="1"/>
          </p:cNvSpPr>
          <p:nvPr>
            <p:ph idx="1"/>
          </p:nvPr>
        </p:nvSpPr>
        <p:spPr/>
        <p:txBody>
          <a:bodyPr/>
          <a:lstStyle/>
          <a:p>
            <a:pPr>
              <a:buNone/>
            </a:pPr>
            <a:r>
              <a:rPr lang="ru-RU" b="1" dirty="0" smtClean="0"/>
              <a:t>	</a:t>
            </a:r>
            <a:r>
              <a:rPr lang="ru-RU" b="1" dirty="0" err="1" smtClean="0"/>
              <a:t>Комфакс</a:t>
            </a:r>
            <a:r>
              <a:rPr lang="ru-RU" dirty="0" smtClean="0"/>
              <a:t> – служба с промежуточным накоплением, обеспечивает передачу одно- и многоадресных факсимильных сообщений с разными классами доставки (срочное, обыкновенное, несрочное), а также извещение о доставке и голосовые подсказки.</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74242"/>
          </a:xfrm>
        </p:spPr>
        <p:txBody>
          <a:bodyPr>
            <a:normAutofit/>
          </a:bodyPr>
          <a:lstStyle/>
          <a:p>
            <a:r>
              <a:rPr lang="ru-RU" sz="3200" b="1" dirty="0" smtClean="0"/>
              <a:t> </a:t>
            </a:r>
            <a:br>
              <a:rPr lang="ru-RU" sz="3200" b="1" dirty="0" smtClean="0"/>
            </a:br>
            <a:r>
              <a:rPr lang="ru-RU" sz="3200" b="1" dirty="0" smtClean="0"/>
              <a:t/>
            </a:r>
            <a:br>
              <a:rPr lang="ru-RU" sz="3200" b="1" dirty="0" smtClean="0"/>
            </a:br>
            <a:r>
              <a:rPr lang="ru-RU" sz="3200" b="1" dirty="0" smtClean="0"/>
              <a:t>Что такое </a:t>
            </a:r>
            <a:r>
              <a:rPr lang="ru-RU" sz="3200" b="1" dirty="0" err="1" smtClean="0"/>
              <a:t>бюрофакс</a:t>
            </a:r>
            <a:endParaRPr lang="ru-RU" sz="3200" dirty="0"/>
          </a:p>
        </p:txBody>
      </p:sp>
      <p:sp>
        <p:nvSpPr>
          <p:cNvPr id="3" name="Содержимое 2"/>
          <p:cNvSpPr>
            <a:spLocks noGrp="1"/>
          </p:cNvSpPr>
          <p:nvPr>
            <p:ph idx="1"/>
          </p:nvPr>
        </p:nvSpPr>
        <p:spPr>
          <a:xfrm>
            <a:off x="457200" y="2492896"/>
            <a:ext cx="8291264" cy="3633267"/>
          </a:xfrm>
        </p:spPr>
        <p:txBody>
          <a:bodyPr/>
          <a:lstStyle/>
          <a:p>
            <a:pPr algn="just">
              <a:buNone/>
            </a:pPr>
            <a:r>
              <a:rPr lang="ru-RU" b="1" dirty="0" smtClean="0"/>
              <a:t>	</a:t>
            </a:r>
            <a:r>
              <a:rPr lang="ru-RU" b="1" dirty="0" err="1" smtClean="0"/>
              <a:t>Бюрофакс</a:t>
            </a:r>
            <a:r>
              <a:rPr lang="ru-RU" b="1" dirty="0" smtClean="0"/>
              <a:t> </a:t>
            </a:r>
            <a:r>
              <a:rPr lang="ru-RU" dirty="0" smtClean="0"/>
              <a:t>– клиентская служба, </a:t>
            </a:r>
            <a:r>
              <a:rPr lang="ru-RU" dirty="0" err="1" smtClean="0"/>
              <a:t>обеспечи</a:t>
            </a:r>
            <a:r>
              <a:rPr lang="ru-RU" dirty="0" smtClean="0"/>
              <a:t>- </a:t>
            </a:r>
            <a:r>
              <a:rPr lang="ru-RU" dirty="0" err="1" smtClean="0"/>
              <a:t>вает</a:t>
            </a:r>
            <a:r>
              <a:rPr lang="ru-RU" dirty="0" smtClean="0"/>
              <a:t> приём от отправителя, передачу </a:t>
            </a:r>
            <a:r>
              <a:rPr lang="ru-RU" dirty="0" err="1" smtClean="0"/>
              <a:t>факси</a:t>
            </a:r>
            <a:r>
              <a:rPr lang="ru-RU" dirty="0" smtClean="0"/>
              <a:t>- мильных сообщений и доставку их адреса- там в контрольные сроки.</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u="sng" dirty="0" smtClean="0"/>
              <a:t>Услуги электронной почты</a:t>
            </a:r>
            <a:endParaRPr lang="ru-RU" sz="3200" u="sng" dirty="0"/>
          </a:p>
        </p:txBody>
      </p:sp>
      <p:sp>
        <p:nvSpPr>
          <p:cNvPr id="3" name="Содержимое 2"/>
          <p:cNvSpPr>
            <a:spLocks noGrp="1"/>
          </p:cNvSpPr>
          <p:nvPr>
            <p:ph idx="1"/>
          </p:nvPr>
        </p:nvSpPr>
        <p:spPr/>
        <p:txBody>
          <a:bodyPr/>
          <a:lstStyle/>
          <a:p>
            <a:pPr algn="just">
              <a:buNone/>
            </a:pPr>
            <a:r>
              <a:rPr lang="ru-RU" b="1" dirty="0" smtClean="0"/>
              <a:t>	Услуги электронной почты</a:t>
            </a:r>
            <a:r>
              <a:rPr lang="ru-RU" dirty="0" smtClean="0"/>
              <a:t>, базирующейся на сети Интернет, заключаются в приёме от абонента, хранении в электронном </a:t>
            </a:r>
            <a:r>
              <a:rPr lang="ru-RU" dirty="0" err="1" smtClean="0"/>
              <a:t>почто-вом</a:t>
            </a:r>
            <a:r>
              <a:rPr lang="ru-RU" dirty="0" smtClean="0"/>
              <a:t> ящике и передаче получаемых </a:t>
            </a:r>
            <a:r>
              <a:rPr lang="ru-RU" dirty="0" err="1" smtClean="0"/>
              <a:t>элект</a:t>
            </a:r>
            <a:r>
              <a:rPr lang="ru-RU" dirty="0" smtClean="0"/>
              <a:t>- </a:t>
            </a:r>
            <a:r>
              <a:rPr lang="ru-RU" dirty="0" err="1" smtClean="0"/>
              <a:t>ронных</a:t>
            </a:r>
            <a:r>
              <a:rPr lang="ru-RU" dirty="0" smtClean="0"/>
              <a:t> сообщений. СОС обеспечивает </a:t>
            </a:r>
            <a:r>
              <a:rPr lang="ru-RU" dirty="0" err="1" smtClean="0"/>
              <a:t>зна</a:t>
            </a:r>
            <a:r>
              <a:rPr lang="ru-RU" dirty="0" smtClean="0"/>
              <a:t>- </a:t>
            </a:r>
            <a:r>
              <a:rPr lang="ru-RU" dirty="0" err="1" smtClean="0"/>
              <a:t>чительно</a:t>
            </a:r>
            <a:r>
              <a:rPr lang="ru-RU" dirty="0" smtClean="0"/>
              <a:t> более широкую номенклатуру услуг электронной почты, во многом </a:t>
            </a:r>
            <a:r>
              <a:rPr lang="ru-RU" dirty="0" err="1" smtClean="0"/>
              <a:t>анало</a:t>
            </a:r>
            <a:r>
              <a:rPr lang="ru-RU" dirty="0" smtClean="0"/>
              <a:t>- </a:t>
            </a:r>
            <a:r>
              <a:rPr lang="ru-RU" dirty="0" err="1" smtClean="0"/>
              <a:t>гичную</a:t>
            </a:r>
            <a:r>
              <a:rPr lang="ru-RU" dirty="0" smtClean="0"/>
              <a:t> номенклатуре услуг </a:t>
            </a:r>
            <a:r>
              <a:rPr lang="ru-RU" dirty="0" err="1" smtClean="0"/>
              <a:t>Комфакс</a:t>
            </a:r>
            <a:r>
              <a:rPr lang="ru-RU" dirty="0" smtClean="0"/>
              <a:t>.</a:t>
            </a:r>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183</TotalTime>
  <Words>1772</Words>
  <Application>Microsoft Office PowerPoint</Application>
  <PresentationFormat>Экран (4:3)</PresentationFormat>
  <Paragraphs>143</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 Тема лекции: Телематические службы</vt:lpstr>
      <vt:lpstr>ЛИТЕРАТУРА</vt:lpstr>
      <vt:lpstr>1-й вопрос: Телематические службы</vt:lpstr>
      <vt:lpstr>Определение ТМ служб</vt:lpstr>
      <vt:lpstr>Классификация ТМ служб</vt:lpstr>
      <vt:lpstr>Определение телефакса</vt:lpstr>
      <vt:lpstr>Что такое комфакс</vt:lpstr>
      <vt:lpstr>   Что такое бюрофакс</vt:lpstr>
      <vt:lpstr>Услуги электронной почты</vt:lpstr>
      <vt:lpstr>  Служба телеконференций</vt:lpstr>
      <vt:lpstr>Назначение информационных служб</vt:lpstr>
      <vt:lpstr> Службы голосовой связи</vt:lpstr>
      <vt:lpstr> Принцип факсимильной связи</vt:lpstr>
      <vt:lpstr> Виды факсимильной связи</vt:lpstr>
      <vt:lpstr>Передача факсимильного сигнала</vt:lpstr>
      <vt:lpstr> Приём факсимильного сигнала</vt:lpstr>
      <vt:lpstr>Способы записи факсимильного сигнала</vt:lpstr>
      <vt:lpstr> Синхронизация факсимильной аппаратуры</vt:lpstr>
      <vt:lpstr> Фазирование и развёртка в факсимильной аппаратуре.</vt:lpstr>
      <vt:lpstr> Позитивный и негативный режимы передачи и приёма</vt:lpstr>
      <vt:lpstr>Система REX400 – её сущность и возможности</vt:lpstr>
      <vt:lpstr> Возможности программы агента пользователя </vt:lpstr>
      <vt:lpstr>Назначение АП REX-400</vt:lpstr>
      <vt:lpstr> 2-й вопрос: Сети передачи данных</vt:lpstr>
      <vt:lpstr>Определение сети передачи данных</vt:lpstr>
      <vt:lpstr>  Аппаратура окончания канала данных</vt:lpstr>
      <vt:lpstr>Специализированные и неспециализированные сети ПД</vt:lpstr>
      <vt:lpstr>  Доступ оконечного оборудования данных к службе ПД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Тема лекции: Телематические службы</dc:title>
  <dc:creator>Asus</dc:creator>
  <cp:lastModifiedBy>Asus</cp:lastModifiedBy>
  <cp:revision>66</cp:revision>
  <dcterms:created xsi:type="dcterms:W3CDTF">2014-01-19T17:49:26Z</dcterms:created>
  <dcterms:modified xsi:type="dcterms:W3CDTF">2016-02-11T21:01:53Z</dcterms:modified>
</cp:coreProperties>
</file>